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8" r:id="rId2"/>
    <p:sldId id="303" r:id="rId3"/>
    <p:sldId id="278" r:id="rId4"/>
    <p:sldId id="277" r:id="rId5"/>
    <p:sldId id="279" r:id="rId6"/>
    <p:sldId id="280" r:id="rId7"/>
    <p:sldId id="285" r:id="rId8"/>
    <p:sldId id="288" r:id="rId9"/>
    <p:sldId id="286" r:id="rId10"/>
    <p:sldId id="287" r:id="rId11"/>
    <p:sldId id="289" r:id="rId12"/>
    <p:sldId id="290" r:id="rId13"/>
    <p:sldId id="291" r:id="rId14"/>
    <p:sldId id="304" r:id="rId15"/>
    <p:sldId id="301" r:id="rId16"/>
    <p:sldId id="284" r:id="rId17"/>
    <p:sldId id="292" r:id="rId18"/>
    <p:sldId id="297" r:id="rId19"/>
    <p:sldId id="296" r:id="rId20"/>
    <p:sldId id="306" r:id="rId21"/>
    <p:sldId id="293" r:id="rId22"/>
    <p:sldId id="302" r:id="rId23"/>
    <p:sldId id="30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7000"/>
    <a:srgbClr val="FFD757"/>
    <a:srgbClr val="232726"/>
    <a:srgbClr val="000000"/>
    <a:srgbClr val="010101"/>
    <a:srgbClr val="DBF0FF"/>
    <a:srgbClr val="FFFFFF"/>
    <a:srgbClr val="9D9692"/>
    <a:srgbClr val="FCFBF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35" autoAdjust="0"/>
  </p:normalViewPr>
  <p:slideViewPr>
    <p:cSldViewPr showGuides="1">
      <p:cViewPr varScale="1">
        <p:scale>
          <a:sx n="96" d="100"/>
          <a:sy n="96" d="100"/>
        </p:scale>
        <p:origin x="210" y="9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ws.amazon.com/rekognition/the-facts-on-facial-recognition-with-artificial-intelligence/" TargetMode="External"/><Relationship Id="rId3" Type="http://schemas.openxmlformats.org/officeDocument/2006/relationships/hyperlink" Target="https://www.ibm.com/ibm/history/ibm100/us/en/icons/deepblue/" TargetMode="External"/><Relationship Id="rId7" Type="http://schemas.openxmlformats.org/officeDocument/2006/relationships/hyperlink" Target="https://pubmed.ncbi.nlm.nih.gov/21978447/"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eveloper.amazon.com/en-US/alexa" TargetMode="External"/><Relationship Id="rId5" Type="http://schemas.openxmlformats.org/officeDocument/2006/relationships/hyperlink" Target="https://www.dogtownmedia.com/ai-is-making-smart-farms-a-reality/" TargetMode="External"/><Relationship Id="rId10" Type="http://schemas.openxmlformats.org/officeDocument/2006/relationships/hyperlink" Target="https://dev.to/code2bits/pac-man-patterns--ghost-movement-strategy-pattern-1k1a" TargetMode="External"/><Relationship Id="rId4" Type="http://schemas.openxmlformats.org/officeDocument/2006/relationships/hyperlink" Target="https://www.cio.com/article/3196404/twenty-years-after-deep-blue-what-can-ai-do-for-us.html" TargetMode="External"/><Relationship Id="rId9" Type="http://schemas.openxmlformats.org/officeDocument/2006/relationships/hyperlink" Target="https://www.nuance.com/omni-channel-customer-engagement/digital/virtual-assistant/nina.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amawhitehouse.archives.gov/sites/default/files/whitehouse_files/microsites/ostp/NSTC/preparing_for_the_future_of_ai.pdf" TargetMode="External"/><Relationship Id="rId7" Type="http://schemas.openxmlformats.org/officeDocument/2006/relationships/hyperlink" Targe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l.acm.org/doi/pdf/10.1145/3351556.3351588" TargetMode="External"/><Relationship Id="rId5" Type="http://schemas.openxmlformats.org/officeDocument/2006/relationships/hyperlink" Target="https://static.googleusercontent.com/media/research.google.com/en/pubs/archive/45530.pdf" TargetMode="External"/><Relationship Id="rId4" Type="http://schemas.openxmlformats.org/officeDocument/2006/relationships/hyperlink" Target="https://plato.stanford.edu/entries/turing-test/#Tur195ImiGa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398337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mind exist</a:t>
            </a:r>
            <a:r>
              <a:rPr lang="en-US" baseline="0" dirty="0"/>
              <a:t> in physical reality?</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358041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know what the technological</a:t>
            </a:r>
            <a:r>
              <a:rPr lang="en-US" baseline="0" dirty="0"/>
              <a:t> singularity is. </a:t>
            </a:r>
            <a:r>
              <a:rPr lang="en-US" dirty="0"/>
              <a:t>The</a:t>
            </a:r>
            <a:r>
              <a:rPr lang="en-US" baseline="0" dirty="0"/>
              <a:t> technological singularity is the point at which machine intelligences supersedes human intelligence.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32239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computers</a:t>
            </a:r>
            <a:r>
              <a:rPr lang="en-US" baseline="0" dirty="0"/>
              <a:t> become more intelligent than humans, will they take over the world?</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350429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There</a:t>
            </a:r>
            <a:r>
              <a:rPr lang="en-US" i="0" baseline="0" dirty="0"/>
              <a:t> are several real-world applications of artificial intelligence! Although some of these things were originally science fiction, at this point, artificial intelligence is indeed science. Examples include: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Deep Blue, the chess computer that beat world champion Garry Kasparov</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Robots that harvest produce at the optimal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Smart speakers like Amazon Alexa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Computer-aided medical diagnosis, like the ability to estimate bone 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Snapchat filters that use facial recognition (e.g. sports television personality Stephen A. Smith as a baby)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Video games characters like the ghosts from Pac Man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Automated online assistant chat bots</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--Sources</a:t>
            </a:r>
            <a:endParaRPr lang="en-US" i="1" dirty="0">
              <a:hlinkClick r:id="rId3"/>
            </a:endParaRPr>
          </a:p>
          <a:p>
            <a:r>
              <a:rPr lang="en-US" dirty="0">
                <a:hlinkClick r:id="rId4"/>
              </a:rPr>
              <a:t>https://www.cio.com/article/3196404/twenty-years-after-deep-blue-what-can-ai-do-for-us.html</a:t>
            </a:r>
            <a:endParaRPr lang="en-US" dirty="0"/>
          </a:p>
          <a:p>
            <a:r>
              <a:rPr lang="en-US" dirty="0">
                <a:hlinkClick r:id="rId5"/>
              </a:rPr>
              <a:t>https://www.dogtownmedia.com/ai-is-making-smart-farms-a-reality/</a:t>
            </a:r>
            <a:endParaRPr lang="en-US" dirty="0"/>
          </a:p>
          <a:p>
            <a:r>
              <a:rPr lang="en-US" dirty="0">
                <a:hlinkClick r:id="rId6"/>
              </a:rPr>
              <a:t>https://developer.amazon.com/en-US/alexa</a:t>
            </a:r>
            <a:endParaRPr lang="en-US" dirty="0"/>
          </a:p>
          <a:p>
            <a:r>
              <a:rPr lang="en-US" dirty="0">
                <a:hlinkClick r:id="rId7"/>
              </a:rPr>
              <a:t>https://pubmed.ncbi.nlm.nih.gov/21978447/</a:t>
            </a:r>
            <a:endParaRPr lang="en-US" dirty="0"/>
          </a:p>
          <a:p>
            <a:r>
              <a:rPr lang="en-US" dirty="0">
                <a:hlinkClick r:id="rId8"/>
              </a:rPr>
              <a:t>https://aws.amazon.com/rekognition/the-facts-on-facial-recognition-with-artificial-intelligence/</a:t>
            </a:r>
            <a:endParaRPr lang="en-US" dirty="0"/>
          </a:p>
          <a:p>
            <a:r>
              <a:rPr lang="en-US" dirty="0">
                <a:hlinkClick r:id="rId9"/>
              </a:rPr>
              <a:t>https://www.nuance.com/omni-channel-customer-engagement/digital/virtual-assistant/nina.html</a:t>
            </a:r>
            <a:endParaRPr lang="en-US" dirty="0"/>
          </a:p>
          <a:p>
            <a:r>
              <a:rPr lang="en-US" dirty="0">
                <a:hlinkClick r:id="rId10"/>
              </a:rPr>
              <a:t>https://dev.to/code2bits/pac-man-patterns--ghost-movement-strategy-pattern-1k1a</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146876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One interesting subset of artificial intelligence is </a:t>
            </a:r>
            <a:r>
              <a:rPr lang="en-US" b="1" baseline="0" dirty="0"/>
              <a:t>Machine Learning</a:t>
            </a:r>
            <a:r>
              <a:rPr lang="en-US" b="0" baseline="0" dirty="0"/>
              <a:t>.</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04289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machine learning algorithms take in a bunch of</a:t>
            </a:r>
            <a:r>
              <a:rPr lang="en-US" baseline="0" dirty="0"/>
              <a:t> data, and then find and apply patterns from the data.</a:t>
            </a:r>
          </a:p>
          <a:p>
            <a:endParaRPr lang="en-US" baseline="0" dirty="0"/>
          </a:p>
          <a:p>
            <a:r>
              <a:rPr lang="en-US" b="1" baseline="0" dirty="0"/>
              <a:t>Non-ML algorithms</a:t>
            </a:r>
            <a:r>
              <a:rPr lang="en-US" baseline="0" dirty="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a:p>
          <a:p>
            <a:r>
              <a:rPr lang="en-US" baseline="0" dirty="0"/>
              <a:t>On the other hand, </a:t>
            </a:r>
            <a:r>
              <a:rPr lang="en-US" b="1" baseline="0" dirty="0"/>
              <a:t>machine learning algorithms</a:t>
            </a:r>
            <a:r>
              <a:rPr lang="en-US" b="0" baseline="0" dirty="0"/>
              <a:t> take in a bunch of data and figure out the rules that determine the relationship between the data. For example, given a set of (x, y) pairs, the machine learning algorithm can determine that the relationship between them is the square algorithm.</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the real world, machine learning algorithms are useful when the rules of a problem are unknown.  Tasks that involve following rules which can be worked out are not a good use for machine learning. For example, it would </a:t>
            </a:r>
            <a:r>
              <a:rPr lang="en-US" b="0" i="1" baseline="0" dirty="0"/>
              <a:t>not</a:t>
            </a:r>
            <a:r>
              <a:rPr lang="en-US" b="0" i="0" baseline="0" dirty="0"/>
              <a:t> make sense to use a machine learning approach to calculate the tax on a restaurant bill; no learning is necessary for that.</a:t>
            </a:r>
            <a:endParaRPr lang="en-US" b="0" baseline="0" dirty="0"/>
          </a:p>
          <a:p>
            <a:endParaRPr lang="en-US" dirty="0"/>
          </a:p>
          <a:p>
            <a:r>
              <a:rPr lang="en-US" dirty="0"/>
              <a:t>--</a:t>
            </a:r>
            <a:r>
              <a:rPr lang="en-US" i="1" dirty="0"/>
              <a:t>Sources</a:t>
            </a:r>
          </a:p>
          <a:p>
            <a:r>
              <a:rPr lang="en-US" dirty="0">
                <a:hlinkClick r:id="rId3"/>
              </a:rPr>
              <a:t>https://www.technologyreview.com/2018/11/17/103781/what-is-machine-learning-we-drew-you-another-flowchart/</a:t>
            </a:r>
            <a:endParaRPr lang="en-US" dirty="0"/>
          </a:p>
          <a:p>
            <a:r>
              <a:rPr lang="en-US" dirty="0">
                <a:hlinkClick r:id="rId4"/>
              </a:rPr>
              <a:t>https://towardsdatascience.com/machine-learning-an-introduction-23b84d51e6d0</a:t>
            </a:r>
            <a:endParaRPr lang="en-US" dirty="0"/>
          </a:p>
          <a:p>
            <a:r>
              <a:rPr lang="en-US" dirty="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(simplified)</a:t>
            </a:r>
            <a:r>
              <a:rPr lang="en-US" baseline="0" dirty="0"/>
              <a:t> steps a machine learning algorithm takes.</a:t>
            </a:r>
          </a:p>
          <a:p>
            <a:endParaRPr lang="en-US" baseline="0" dirty="0"/>
          </a:p>
          <a:p>
            <a:r>
              <a:rPr lang="en-US" baseline="0" dirty="0"/>
              <a:t>Emphasize the importance of data collection and preparation – this is often the most expensive part of the process. </a:t>
            </a:r>
          </a:p>
          <a:p>
            <a:endParaRPr lang="en-US" baseline="0" dirty="0"/>
          </a:p>
          <a:p>
            <a:r>
              <a:rPr lang="en-US" baseline="0" dirty="0"/>
              <a:t>Note that developers should find as many examples as possible, but it is important to stay practical! It does not make sense to take months building an enormous dataset when a smaller one might do just as well.</a:t>
            </a:r>
          </a:p>
          <a:p>
            <a:endParaRPr lang="en-US" baseline="0" dirty="0"/>
          </a:p>
          <a:p>
            <a:r>
              <a:rPr lang="en-US" baseline="0" dirty="0"/>
              <a:t>The training phase is where the actual model is built – this is where the machine learns.</a:t>
            </a:r>
          </a:p>
          <a:p>
            <a:endParaRPr lang="en-US" baseline="0" dirty="0"/>
          </a:p>
          <a:p>
            <a:r>
              <a:rPr lang="en-US" baseline="0" dirty="0"/>
              <a:t>Iteration is just adjusting the model if it does not perform well enough.</a:t>
            </a:r>
          </a:p>
          <a:p>
            <a:endParaRPr lang="en-US" baseline="0" dirty="0"/>
          </a:p>
          <a:p>
            <a:r>
              <a:rPr lang="en-US" baseline="0" dirty="0"/>
              <a:t>After these steps, the machine learning model should be ready for application!</a:t>
            </a:r>
          </a:p>
          <a:p>
            <a:endParaRPr lang="en-US" baseline="0" dirty="0"/>
          </a:p>
          <a:p>
            <a:r>
              <a:rPr lang="en-US" dirty="0"/>
              <a:t>--</a:t>
            </a:r>
            <a:r>
              <a:rPr lang="en-US" i="1" dirty="0"/>
              <a:t>Sources</a:t>
            </a:r>
          </a:p>
          <a:p>
            <a:r>
              <a:rPr lang="en-US" dirty="0">
                <a:hlinkClick r:id="rId3"/>
              </a:rPr>
              <a:t>https://towardsdatascience.com/machine-learning-an-introduction-23b84d51e6d0</a:t>
            </a:r>
            <a:endParaRPr lang="en-US" dirty="0"/>
          </a:p>
          <a:p>
            <a:r>
              <a:rPr lang="en-US" dirty="0">
                <a:hlinkClick r:id="rId4"/>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a:t>
            </a:r>
            <a:r>
              <a:rPr lang="en-US" baseline="0" dirty="0"/>
              <a:t> think data should be varied or not. It should be varied!</a:t>
            </a:r>
          </a:p>
          <a:p>
            <a:endParaRPr lang="en-US" baseline="0" dirty="0"/>
          </a:p>
          <a:p>
            <a:r>
              <a:rPr lang="en-US" baseline="0" dirty="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a:p>
          <a:p>
            <a:r>
              <a:rPr lang="en-US" baseline="0" dirty="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a:p>
          <a:p>
            <a:r>
              <a:rPr lang="en-US" i="1" baseline="0" dirty="0"/>
              <a:t>--Sources</a:t>
            </a:r>
            <a:endParaRPr lang="en-US" i="0" baseline="0" dirty="0"/>
          </a:p>
          <a:p>
            <a:r>
              <a:rPr lang="en-US" dirty="0">
                <a:hlinkClick r:id="rId3"/>
              </a:rPr>
              <a:t>https://github.com/IBM/taxinomitis/blob/master/public/languages/en.json</a:t>
            </a:r>
            <a:endParaRPr lang="en-US" i="0" baseline="0" dirty="0"/>
          </a:p>
          <a:p>
            <a:r>
              <a:rPr lang="en-US" dirty="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also run into more unpredictable issues, like… &lt;click&gt;</a:t>
            </a:r>
          </a:p>
          <a:p>
            <a:pPr marL="171450" indent="-171450">
              <a:buFont typeface="Arial" panose="020B0604020202020204" pitchFamily="34" charset="0"/>
              <a:buChar char="•"/>
            </a:pPr>
            <a:r>
              <a:rPr lang="en-US" dirty="0"/>
              <a:t>Chihuahua vs Blueberry Muffin or… &lt;click&gt;</a:t>
            </a:r>
          </a:p>
          <a:p>
            <a:pPr marL="171450" indent="-171450">
              <a:buFont typeface="Arial" panose="020B0604020202020204" pitchFamily="34" charset="0"/>
              <a:buChar char="•"/>
            </a:pPr>
            <a:r>
              <a:rPr lang="en-US" dirty="0"/>
              <a:t>Corgi vs Bread</a:t>
            </a:r>
          </a:p>
          <a:p>
            <a:pPr marL="171450" indent="-171450">
              <a:buFont typeface="Arial" panose="020B0604020202020204" pitchFamily="34" charset="0"/>
              <a:buChar char="•"/>
            </a:pPr>
            <a:r>
              <a:rPr lang="en-US" dirty="0"/>
              <a:t>It’s always a good idea to provide as many examples and counter-examples as you can in order to avoid any issues!</a:t>
            </a:r>
          </a:p>
        </p:txBody>
      </p:sp>
      <p:sp>
        <p:nvSpPr>
          <p:cNvPr id="4" name="Slide Number Placeholder 3"/>
          <p:cNvSpPr>
            <a:spLocks noGrp="1"/>
          </p:cNvSpPr>
          <p:nvPr>
            <p:ph type="sldNum" sz="quarter" idx="5"/>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238703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a:t>
            </a:r>
            <a:r>
              <a:rPr lang="en-US" baseline="0" dirty="0"/>
              <a:t> by talking about A.I. more broadly. </a:t>
            </a:r>
            <a:r>
              <a:rPr lang="en-US" dirty="0"/>
              <a:t>Ask the students for examples of artificial</a:t>
            </a:r>
            <a:r>
              <a:rPr lang="en-US" baseline="0" dirty="0"/>
              <a:t> intelligence they have seen in </a:t>
            </a:r>
            <a:r>
              <a:rPr lang="en-US" b="1" baseline="0" dirty="0"/>
              <a:t>popular culture</a:t>
            </a:r>
            <a:r>
              <a:rPr lang="en-US" baseline="0" dirty="0"/>
              <a:t>.</a:t>
            </a:r>
          </a:p>
          <a:p>
            <a:endParaRPr lang="en-US" baseline="0" dirty="0"/>
          </a:p>
          <a:p>
            <a:r>
              <a:rPr lang="en-US" baseline="0" dirty="0"/>
              <a:t>The examples in this slide, counter clockwise from top left:</a:t>
            </a:r>
          </a:p>
          <a:p>
            <a:pPr marL="171450" indent="-171450">
              <a:buFontTx/>
              <a:buChar char="-"/>
            </a:pPr>
            <a:r>
              <a:rPr lang="en-US" i="1" baseline="0" dirty="0"/>
              <a:t>A.I. Artificial Intelligence</a:t>
            </a:r>
            <a:r>
              <a:rPr lang="en-US" i="0" baseline="0" dirty="0"/>
              <a:t> (2001)</a:t>
            </a:r>
          </a:p>
          <a:p>
            <a:pPr marL="171450" indent="-171450">
              <a:buFontTx/>
              <a:buChar char="-"/>
            </a:pPr>
            <a:r>
              <a:rPr lang="en-US" i="0" baseline="0" dirty="0"/>
              <a:t>Bender from </a:t>
            </a:r>
            <a:r>
              <a:rPr lang="en-US" i="1" baseline="0" dirty="0"/>
              <a:t>Futurama</a:t>
            </a:r>
            <a:endParaRPr lang="en-US" b="0" i="0" baseline="0" dirty="0"/>
          </a:p>
          <a:p>
            <a:pPr marL="171450" indent="-171450">
              <a:buFontTx/>
              <a:buChar char="-"/>
            </a:pPr>
            <a:r>
              <a:rPr lang="en-US" b="0" i="0" baseline="0" dirty="0"/>
              <a:t>Ava from </a:t>
            </a:r>
            <a:r>
              <a:rPr lang="en-US" b="0" i="1" baseline="0" dirty="0"/>
              <a:t>Ex </a:t>
            </a:r>
            <a:r>
              <a:rPr lang="en-US" b="0" i="1" baseline="0" dirty="0" err="1"/>
              <a:t>Machina</a:t>
            </a:r>
            <a:r>
              <a:rPr lang="en-US" b="0" i="0" baseline="0" dirty="0"/>
              <a:t> (2014)</a:t>
            </a:r>
            <a:endParaRPr lang="en-US" b="1" i="0" baseline="0" dirty="0"/>
          </a:p>
          <a:p>
            <a:pPr marL="171450" indent="-171450">
              <a:buFontTx/>
              <a:buChar char="-"/>
            </a:pPr>
            <a:r>
              <a:rPr lang="en-US" b="0" i="1" baseline="0" dirty="0"/>
              <a:t>Metropolis</a:t>
            </a:r>
            <a:r>
              <a:rPr lang="en-US" b="0" i="0" baseline="0" dirty="0"/>
              <a:t> (1927)</a:t>
            </a:r>
            <a:endParaRPr lang="en-US" i="0" baseline="0" dirty="0"/>
          </a:p>
          <a:p>
            <a:pPr marL="171450" indent="-171450">
              <a:buFontTx/>
              <a:buChar char="-"/>
            </a:pPr>
            <a:r>
              <a:rPr lang="en-US" i="0" baseline="0" dirty="0"/>
              <a:t>Data from </a:t>
            </a:r>
            <a:r>
              <a:rPr lang="en-US" i="1" baseline="0" dirty="0"/>
              <a:t>Star Trek: The Next Generation</a:t>
            </a:r>
          </a:p>
          <a:p>
            <a:pPr marL="171450" indent="-171450">
              <a:buFontTx/>
              <a:buChar char="-"/>
            </a:pPr>
            <a:r>
              <a:rPr lang="en-US" i="0" baseline="0" dirty="0"/>
              <a:t>Rosie from </a:t>
            </a:r>
            <a:r>
              <a:rPr lang="en-US" i="1" baseline="0" dirty="0"/>
              <a:t>The Jetsons</a:t>
            </a:r>
            <a:endParaRPr lang="en-US" b="0" i="0"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baseline="0" dirty="0"/>
              <a:t>R2D2 from </a:t>
            </a:r>
            <a:r>
              <a:rPr lang="en-US" b="0" i="1" baseline="0" dirty="0"/>
              <a:t>Star Wars </a:t>
            </a:r>
            <a:r>
              <a:rPr lang="en-US" b="0" i="0" baseline="0" dirty="0"/>
              <a:t>(1977)</a:t>
            </a:r>
            <a:endParaRPr lang="en-US" i="1" baseline="0" dirty="0"/>
          </a:p>
          <a:p>
            <a:pPr marL="171450" indent="-171450">
              <a:buFontTx/>
              <a:buChar char="-"/>
            </a:pPr>
            <a:r>
              <a:rPr lang="en-US" i="0" baseline="0" dirty="0"/>
              <a:t>WOPR from </a:t>
            </a:r>
            <a:r>
              <a:rPr lang="en-US" i="1" baseline="0" dirty="0"/>
              <a:t>War Games</a:t>
            </a:r>
            <a:r>
              <a:rPr lang="en-US" i="0" baseline="0" dirty="0"/>
              <a:t> (1983)</a:t>
            </a:r>
          </a:p>
          <a:p>
            <a:pPr marL="0" indent="0">
              <a:buFontTx/>
              <a:buNone/>
            </a:pPr>
            <a:endParaRPr lang="en-US" b="0" i="0" baseline="0" dirty="0"/>
          </a:p>
          <a:p>
            <a:pPr marL="0" indent="0">
              <a:buFontTx/>
              <a:buNone/>
            </a:pPr>
            <a:r>
              <a:rPr lang="en-US" b="0" i="0" baseline="0" dirty="0"/>
              <a:t>Ask the students if they recognize any of these. </a:t>
            </a:r>
          </a:p>
          <a:p>
            <a:pPr marL="0" indent="0">
              <a:buFontTx/>
              <a:buNone/>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of </a:t>
            </a:r>
            <a:r>
              <a:rPr lang="en-US" b="1" dirty="0"/>
              <a:t>artificial intelligence</a:t>
            </a:r>
            <a:r>
              <a:rPr lang="en-US" baseline="0" dirty="0"/>
              <a:t> </a:t>
            </a:r>
            <a:r>
              <a:rPr lang="en-US" dirty="0"/>
              <a:t>dates back to antiquity, where the concept was </a:t>
            </a:r>
            <a:r>
              <a:rPr lang="en-US" baseline="0" dirty="0"/>
              <a:t>a storytelling device and a philosophical question. The list of modern depictions of AI goes on and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One of the most important and relevant examples is…</a:t>
            </a:r>
            <a:endParaRPr lang="en-US" b="0" i="1" baseline="0" dirty="0"/>
          </a:p>
          <a:p>
            <a:pPr marL="171450" indent="-171450">
              <a:buFontTx/>
              <a:buChar char="-"/>
            </a:pPr>
            <a:endParaRPr lang="en-US" i="0"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3928309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spam filter is given a bunch of training data of e-mails that have been labeled “SPAM” or “NOT SPAM”.</a:t>
            </a:r>
          </a:p>
          <a:p>
            <a:endParaRPr lang="en-US" baseline="0" dirty="0"/>
          </a:p>
          <a:p>
            <a:r>
              <a:rPr lang="en-US" i="1" baseline="0" dirty="0"/>
              <a:t>Note: in the real world, it is usually necessary to have a LOT of data to properly train an ML algorithm. It is important that the data is all </a:t>
            </a:r>
            <a:r>
              <a:rPr lang="en-US" b="1" i="1" baseline="0" dirty="0"/>
              <a:t>reliable</a:t>
            </a:r>
            <a:r>
              <a:rPr lang="en-US" b="0" i="1" baseline="0" dirty="0"/>
              <a:t>.</a:t>
            </a:r>
            <a:endParaRPr lang="en-US" b="1" i="1" baseline="0" dirty="0"/>
          </a:p>
          <a:p>
            <a:endParaRPr lang="en-US" baseline="0" dirty="0"/>
          </a:p>
          <a:p>
            <a:r>
              <a:rPr lang="en-US" baseline="0" dirty="0"/>
              <a:t>Ask the students if they can spot the pattern: spam e-mails are from </a:t>
            </a:r>
            <a:r>
              <a:rPr lang="en-US" b="1" baseline="0" dirty="0"/>
              <a:t>.biz</a:t>
            </a:r>
            <a:r>
              <a:rPr lang="en-US" b="0" baseline="0" dirty="0"/>
              <a:t> e-mail addresses, and they have misspellings.</a:t>
            </a:r>
          </a:p>
          <a:p>
            <a:endParaRPr lang="en-US" b="0" baseline="0" dirty="0"/>
          </a:p>
          <a:p>
            <a:r>
              <a:rPr lang="en-US" b="0" baseline="0" dirty="0"/>
              <a:t>For another example e-mail from yahoo.com saying “Good morning,” is it SPAM or NOT SPAM? It is not spam because it is from a </a:t>
            </a:r>
            <a:r>
              <a:rPr lang="en-US" b="1" baseline="0" dirty="0"/>
              <a:t>.com</a:t>
            </a:r>
            <a:r>
              <a:rPr lang="en-US" b="0" baseline="0" dirty="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one. Does anyone recognize this character? It is HAL 9000 from Stanley Kubrick’s classic 1968 film </a:t>
            </a:r>
            <a:r>
              <a:rPr lang="en-US" b="1" i="1" baseline="0" dirty="0"/>
              <a:t>2001: A Space Odyssey</a:t>
            </a:r>
            <a:r>
              <a:rPr lang="en-US" b="0" i="0" baseline="0" dirty="0"/>
              <a:t>.</a:t>
            </a:r>
          </a:p>
          <a:p>
            <a:endParaRPr lang="en-US" b="0" i="0" baseline="0" dirty="0"/>
          </a:p>
          <a:p>
            <a:r>
              <a:rPr lang="en-US" b="0" i="0" baseline="0" dirty="0"/>
              <a:t>Back then, 2001 was the future, but now that year probably pre-dates the birth of most of the people here.</a:t>
            </a:r>
          </a:p>
          <a:p>
            <a:endParaRPr lang="en-US" b="0" i="0" baseline="0" dirty="0"/>
          </a:p>
          <a:p>
            <a:r>
              <a:rPr lang="en-US" b="0" i="0" baseline="0" dirty="0"/>
              <a:t>Now, almost twenty years beyond the setting of this film, we actually have something that acts like HAL… </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53484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Speakers (like Alexa, Siri, Google Home)</a:t>
            </a:r>
            <a:r>
              <a:rPr lang="en-US" baseline="0" dirty="0"/>
              <a:t> are a real-world example of artificial intelligence. These are a lot like HAL… but they exist.</a:t>
            </a:r>
          </a:p>
          <a:p>
            <a:endParaRPr lang="en-US" baseline="0" dirty="0"/>
          </a:p>
          <a:p>
            <a:r>
              <a:rPr lang="en-US" i="1" baseline="0" dirty="0"/>
              <a:t>Note that smart speakers are not </a:t>
            </a:r>
            <a:r>
              <a:rPr lang="en-US" b="0" i="1" baseline="0" dirty="0"/>
              <a:t>artificial </a:t>
            </a:r>
            <a:r>
              <a:rPr lang="en-US" b="1" i="1" baseline="0" dirty="0"/>
              <a:t>general</a:t>
            </a:r>
            <a:r>
              <a:rPr lang="en-US" b="0" i="1" baseline="0" dirty="0"/>
              <a:t> intelligence; they use artificial intelligence to respond to commands, but they do not have human-level intelligence.</a:t>
            </a:r>
            <a:endParaRPr lang="en-US" i="1" baseline="0" dirty="0"/>
          </a:p>
          <a:p>
            <a:endParaRPr lang="en-US" baseline="0" dirty="0"/>
          </a:p>
          <a:p>
            <a:r>
              <a:rPr lang="en-US" baseline="0" dirty="0"/>
              <a:t>There are a lot of other modern applications for artificial intelligence too, like autonomous vehicles (e.g. self-driving cars), video recommendations (e.g. YouTube, Netflix), and self-regulating thermostats.</a:t>
            </a:r>
          </a:p>
          <a:p>
            <a:endParaRPr lang="en-US" baseline="0" dirty="0"/>
          </a:p>
          <a:p>
            <a:r>
              <a:rPr lang="en-US" baseline="0" dirty="0"/>
              <a:t>Ask the students if they know of any other </a:t>
            </a:r>
            <a:r>
              <a:rPr lang="en-US" b="1" baseline="0" dirty="0"/>
              <a:t>real-world applications</a:t>
            </a:r>
            <a:r>
              <a:rPr lang="en-US" b="0" baseline="0" dirty="0"/>
              <a:t> of artificial intelligence.</a:t>
            </a:r>
            <a:endParaRPr lang="en-US" baseline="0" dirty="0"/>
          </a:p>
          <a:p>
            <a:endParaRPr lang="en-US" baseline="0" dirty="0"/>
          </a:p>
          <a:p>
            <a:r>
              <a:rPr lang="en-US" baseline="0" dirty="0"/>
              <a:t>AI is no longer science fiction – it is now real science! But how did we get here?</a:t>
            </a:r>
          </a:p>
          <a:p>
            <a:endParaRPr lang="en-US" baseline="0" dirty="0"/>
          </a:p>
          <a:p>
            <a:endParaRPr lang="en-US" baseline="0" dirty="0"/>
          </a:p>
          <a:p>
            <a:endParaRPr lang="en-US" baseline="0" dirty="0"/>
          </a:p>
          <a:p>
            <a:endParaRPr lang="en-US" baseline="0" dirty="0"/>
          </a:p>
          <a:p>
            <a:r>
              <a:rPr lang="en-US" baseline="0" dirty="0"/>
              <a:t>Sources</a:t>
            </a:r>
          </a:p>
          <a:p>
            <a:r>
              <a:rPr lang="en-US" dirty="0">
                <a:hlinkClick r:id="rId3"/>
              </a:rPr>
              <a:t>https://obamawhitehouse.archives.gov/sites/default/files/whitehouse_files/microsites/ostp/NSTC/preparing_for_the_future_of_ai.pdf</a:t>
            </a:r>
            <a:endParaRPr lang="en-US" dirty="0">
              <a:hlinkClick r:id="rId4"/>
            </a:endParaRPr>
          </a:p>
          <a:p>
            <a:r>
              <a:rPr lang="en-US" dirty="0">
                <a:hlinkClick r:id="rId5"/>
              </a:rPr>
              <a:t>https://static.googleusercontent.com/media/research.google.com/en//pubs/archive/45530.pdf</a:t>
            </a:r>
            <a:endParaRPr lang="en-US" dirty="0"/>
          </a:p>
          <a:p>
            <a:r>
              <a:rPr lang="en-US" dirty="0">
                <a:hlinkClick r:id="rId6"/>
              </a:rPr>
              <a:t>https://dl.acm.org/doi/pdf/10.1145/3351556.3351588</a:t>
            </a:r>
            <a:endParaRPr lang="en-US" dirty="0"/>
          </a:p>
          <a:p>
            <a:r>
              <a:rPr lang="en-US" dirty="0">
                <a:hlinkClick r:id="rId7"/>
              </a:rPr>
              <a: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32595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1950, Alan Turing invented the Turing Test, which was the first serious proposal in the philosophy of artificial intelligence. It essentially turned AI into science.</a:t>
            </a:r>
          </a:p>
          <a:p>
            <a:endParaRPr lang="en-US" baseline="0" dirty="0"/>
          </a:p>
          <a:p>
            <a:r>
              <a:rPr lang="en-US" b="1" dirty="0"/>
              <a:t>Alan Turing</a:t>
            </a:r>
            <a:r>
              <a:rPr lang="en-US" baseline="0" dirty="0"/>
              <a:t> had numerous other accomplishments prior to the Turing Test. He was a WWII code-breaker, and created the Turing machine, a model of computation still used today. He liked to name things after himself.</a:t>
            </a:r>
          </a:p>
          <a:p>
            <a:endParaRPr lang="en-US" baseline="0" dirty="0"/>
          </a:p>
          <a:p>
            <a:r>
              <a:rPr lang="en-US" baseline="0" dirty="0"/>
              <a:t>The test was designed to analyze the ability of a machine to “think.” Because the definition of “thinking” is so imprecise, Turing proposed that a different definition be used: the machine should </a:t>
            </a:r>
            <a:r>
              <a:rPr lang="en-US" i="1" baseline="0" dirty="0"/>
              <a:t>appear</a:t>
            </a:r>
            <a:r>
              <a:rPr lang="en-US" i="0" baseline="0" dirty="0"/>
              <a:t> to think as a human does.</a:t>
            </a:r>
            <a:endParaRPr lang="en-US" baseline="0" dirty="0"/>
          </a:p>
          <a:p>
            <a:endParaRPr lang="en-US" baseline="0" dirty="0"/>
          </a:p>
          <a:p>
            <a:r>
              <a:rPr lang="en-US" b="1" baseline="0" dirty="0"/>
              <a:t>How the test works</a:t>
            </a:r>
          </a:p>
          <a:p>
            <a:r>
              <a:rPr lang="en-US" baseline="0" dirty="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a:p>
          <a:p>
            <a:endParaRPr lang="en-US"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a:t>
            </a:r>
            <a:r>
              <a:rPr lang="en-US" baseline="0" dirty="0"/>
              <a:t> – Alan Turing created the Turing Test</a:t>
            </a:r>
          </a:p>
          <a:p>
            <a:r>
              <a:rPr lang="en-US" baseline="0" dirty="0"/>
              <a:t>1951 – Developers worked on machines that could play Chess and Checkers</a:t>
            </a:r>
          </a:p>
          <a:p>
            <a:r>
              <a:rPr lang="en-US" baseline="0" dirty="0"/>
              <a:t>1956 – The Dartmouth Conference coined the term “Artificial Intelligence”</a:t>
            </a:r>
          </a:p>
          <a:p>
            <a:r>
              <a:rPr lang="en-US" baseline="0" dirty="0"/>
              <a:t>1964 – ELIZA (one of the first chat bots) is created</a:t>
            </a:r>
          </a:p>
          <a:p>
            <a:r>
              <a:rPr lang="en-US" baseline="0" dirty="0"/>
              <a:t>1968 – SHRDLU is created. It allowed users to speak with a program to move blocks in a virtual world (called “blocks world”).</a:t>
            </a:r>
          </a:p>
          <a:p>
            <a:r>
              <a:rPr lang="en-US" baseline="0" dirty="0"/>
              <a:t>1972 – WABOT-1 (the first full-scale humanoid robot) is created.</a:t>
            </a:r>
          </a:p>
          <a:p>
            <a:r>
              <a:rPr lang="en-US" baseline="0" dirty="0"/>
              <a:t>1974-1979 – The first AI winter, funding went away because the promises of AI did not seem achievable</a:t>
            </a:r>
          </a:p>
          <a:p>
            <a:r>
              <a:rPr lang="en-US" baseline="0" dirty="0"/>
              <a:t>1980 – XCON (an expert system) saves the Digital Equipment Corporation several millions of dollars. Expert systems made AI </a:t>
            </a:r>
            <a:r>
              <a:rPr lang="en-US" i="1" baseline="0" dirty="0"/>
              <a:t>useful</a:t>
            </a:r>
            <a:r>
              <a:rPr lang="en-US" i="0" baseline="0" dirty="0"/>
              <a:t>.</a:t>
            </a:r>
          </a:p>
          <a:p>
            <a:r>
              <a:rPr lang="en-US" i="0" baseline="0" dirty="0"/>
              <a:t>1982 – Connectionism used artificial neural networks, which would eventually drive programs like optical character recognition and speech recognition</a:t>
            </a:r>
          </a:p>
          <a:p>
            <a:r>
              <a:rPr lang="en-US" i="0" baseline="0" dirty="0"/>
              <a:t>1987-1993 – A second AI winter caused by an economic bubble bursting</a:t>
            </a:r>
          </a:p>
          <a:p>
            <a:r>
              <a:rPr lang="en-US" i="0" baseline="0" dirty="0"/>
              <a:t>1997 – Deep Blue (a chess playing computer) defeats Garry Kasparov, the reigning world champion. This was a testament to the speed of modern computers</a:t>
            </a:r>
          </a:p>
          <a:p>
            <a:endParaRPr lang="en-US" i="0" baseline="0" dirty="0"/>
          </a:p>
          <a:p>
            <a:r>
              <a:rPr lang="en-US" i="0" baseline="0" dirty="0"/>
              <a:t>Between 1997 and 2011, AI is used behind-the-scenes for all sorts of applications like data mining, medical diagnosis, and Google’s search engine</a:t>
            </a:r>
          </a:p>
          <a:p>
            <a:endParaRPr lang="en-US" i="0" baseline="0" dirty="0"/>
          </a:p>
          <a:p>
            <a:r>
              <a:rPr lang="en-US" i="0" baseline="0" dirty="0"/>
              <a:t>2011 – IBM’s Watson wins Jeopardy. Computers keep getting faster</a:t>
            </a:r>
          </a:p>
          <a:p>
            <a:endParaRPr lang="en-US" i="0" baseline="0" dirty="0"/>
          </a:p>
          <a:p>
            <a:r>
              <a:rPr lang="en-US" i="0" baseline="0" dirty="0"/>
              <a:t>In the present, AI is used for deep learning, big data, and something called “artificial general intelligence” which tries to mimic human intelligence.</a:t>
            </a:r>
          </a:p>
          <a:p>
            <a:endParaRPr lang="en-US" i="0" baseline="0" dirty="0"/>
          </a:p>
          <a:p>
            <a:r>
              <a:rPr lang="en-US" i="0" baseline="0" dirty="0"/>
              <a:t>Al this history is interesting, but it’s a little dry. What does any of this actually mean?</a:t>
            </a:r>
          </a:p>
          <a:p>
            <a:endParaRPr lang="en-US" i="0" baseline="0" dirty="0"/>
          </a:p>
          <a:p>
            <a:endParaRPr lang="en-US" i="0"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53546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AI researchers do</a:t>
            </a:r>
            <a:r>
              <a:rPr lang="en-US" baseline="0" dirty="0"/>
              <a:t> not care much about philosophy – they simply care if their AI </a:t>
            </a:r>
            <a:r>
              <a:rPr lang="en-US" i="1" baseline="0" dirty="0"/>
              <a:t>works</a:t>
            </a:r>
            <a:r>
              <a:rPr lang="en-US" i="0" baseline="0" dirty="0"/>
              <a:t>, if it achieves the goals it sets out to achieve. This is just a side-track because I think it’s interesting, it doesn’t really </a:t>
            </a:r>
            <a:r>
              <a:rPr lang="en-US" i="1" baseline="0" dirty="0"/>
              <a:t>matter</a:t>
            </a:r>
            <a:r>
              <a:rPr lang="en-US" i="0" baseline="0"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the questions of the following slides.</a:t>
            </a:r>
            <a:r>
              <a:rPr lang="en-US" baseline="0" dirty="0"/>
              <a:t> Poll them to see if they agree or disagree, then let a few students speak their thoughts if desired.</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13701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Elaborate on this question by</a:t>
            </a:r>
            <a:r>
              <a:rPr lang="en-US" baseline="0" dirty="0"/>
              <a:t> discussing Searle’s Chinese Room Argument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91135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
            </a:r>
            <a:r>
              <a:rPr lang="en-US" baseline="0" dirty="0"/>
              <a:t> Searle’s Chinese Room argument.</a:t>
            </a:r>
          </a:p>
          <a:p>
            <a:endParaRPr lang="en-US" baseline="0" dirty="0"/>
          </a:p>
          <a:p>
            <a:r>
              <a:rPr lang="en-US" baseline="0" dirty="0"/>
              <a:t>The logical conclusion is that this man cannot understand Chinese, he simply follows instructions without understanding. This is an attempt to show that computers, similarly, are incapable of </a:t>
            </a:r>
            <a:r>
              <a:rPr lang="en-US" i="1" baseline="0" dirty="0"/>
              <a:t>understanding</a:t>
            </a:r>
            <a:r>
              <a:rPr lang="en-US" i="0" baseline="0" dirty="0"/>
              <a:t> the symbols they manipulate, even though they can give the impression that they do.</a:t>
            </a:r>
          </a:p>
          <a:p>
            <a:endParaRPr lang="en-US" i="0" baseline="0" dirty="0"/>
          </a:p>
          <a:p>
            <a:r>
              <a:rPr lang="en-US" i="0" baseline="0" dirty="0"/>
              <a:t>Ask the students again what they think about a machine actually understanding anything. This may have changed some opinions, or not.</a:t>
            </a:r>
          </a:p>
          <a:p>
            <a:endParaRPr lang="en-US" i="0" baseline="0" dirty="0"/>
          </a:p>
          <a:p>
            <a:endParaRPr lang="en-US" i="0" baseline="0" dirty="0"/>
          </a:p>
          <a:p>
            <a:endParaRPr lang="en-US" i="0" baseline="0" dirty="0"/>
          </a:p>
          <a:p>
            <a:endParaRPr lang="en-US" i="0" baseline="0" dirty="0"/>
          </a:p>
          <a:p>
            <a:r>
              <a:rPr lang="en-US" i="0" baseline="0" dirty="0"/>
              <a:t>Sources</a:t>
            </a:r>
          </a:p>
          <a:p>
            <a:r>
              <a:rPr lang="en-US" dirty="0">
                <a:hlinkClick r:id="rId3"/>
              </a:rPr>
              <a:t>https://plato.stanford.edu/entries/chinese-room/</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41152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July 20,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7/20/2022</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7/20/2022</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7/20/2022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7/20/2022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7/20/2022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7/20/2022</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July 20,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July 20,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7/20/2022</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600" dirty="0"/>
              <a:t>Machine Learning</a:t>
            </a:r>
          </a:p>
        </p:txBody>
      </p:sp>
      <p:sp>
        <p:nvSpPr>
          <p:cNvPr id="3" name="Subtitle 2"/>
          <p:cNvSpPr>
            <a:spLocks noGrp="1"/>
          </p:cNvSpPr>
          <p:nvPr>
            <p:ph type="subTitle" idx="1"/>
          </p:nvPr>
        </p:nvSpPr>
        <p:spPr>
          <a:xfrm>
            <a:off x="381000" y="3429000"/>
            <a:ext cx="3082895" cy="553998"/>
          </a:xfrm>
        </p:spPr>
        <p:txBody>
          <a:bodyPr/>
          <a:lstStyle/>
          <a:p>
            <a:r>
              <a:rPr lang="en-US" dirty="0"/>
              <a:t>Hy-Tech Camp</a:t>
            </a:r>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Searle’s Chinese Room Thought Experiment</a:t>
            </a:r>
          </a:p>
        </p:txBody>
      </p:sp>
      <p:sp>
        <p:nvSpPr>
          <p:cNvPr id="3" name="Content Placeholder 2"/>
          <p:cNvSpPr>
            <a:spLocks noGrp="1"/>
          </p:cNvSpPr>
          <p:nvPr>
            <p:ph idx="1"/>
          </p:nvPr>
        </p:nvSpPr>
        <p:spPr>
          <a:xfrm>
            <a:off x="4724400" y="1143000"/>
            <a:ext cx="7086600" cy="5257800"/>
          </a:xfrm>
        </p:spPr>
        <p:txBody>
          <a:bodyPr anchor="ctr"/>
          <a:lstStyle/>
          <a:p>
            <a:r>
              <a:rPr lang="en-US" dirty="0"/>
              <a:t>A non-Chinese-speaking man is in a room with an input screen and an output box</a:t>
            </a:r>
          </a:p>
          <a:p>
            <a:r>
              <a:rPr lang="en-US" dirty="0"/>
              <a:t>The input contains Chinese characters</a:t>
            </a:r>
          </a:p>
          <a:p>
            <a:r>
              <a:rPr lang="en-US" dirty="0"/>
              <a:t>The man has a set of instructions to respond to each input with a proper output</a:t>
            </a:r>
          </a:p>
          <a:p>
            <a:r>
              <a:rPr lang="en-US" dirty="0"/>
              <a:t>The output makes those </a:t>
            </a:r>
            <a:r>
              <a:rPr lang="en-US" i="1" dirty="0"/>
              <a:t>outside</a:t>
            </a:r>
            <a:r>
              <a:rPr lang="en-US" dirty="0"/>
              <a:t> the room believe there is someone </a:t>
            </a:r>
            <a:r>
              <a:rPr lang="en-US" i="1" dirty="0"/>
              <a:t>inside</a:t>
            </a:r>
            <a:r>
              <a:rPr lang="en-US" dirty="0"/>
              <a:t> the room who speaks Chinese fluently</a:t>
            </a:r>
          </a:p>
          <a:p>
            <a:r>
              <a:rPr lang="en-US" dirty="0"/>
              <a:t>Does the man understand Chinese?</a:t>
            </a:r>
          </a:p>
        </p:txBody>
      </p:sp>
      <p:pic>
        <p:nvPicPr>
          <p:cNvPr id="4100" name="Picture 4" descr="Philosophy of Mind – KashifWas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00300"/>
            <a:ext cx="3543300"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92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5400" dirty="0"/>
              <a:t>Is the human mind a physical thing?</a:t>
            </a:r>
          </a:p>
        </p:txBody>
      </p:sp>
    </p:spTree>
    <p:extLst>
      <p:ext uri="{BB962C8B-B14F-4D97-AF65-F5344CB8AC3E}">
        <p14:creationId xmlns:p14="http://schemas.microsoft.com/office/powerpoint/2010/main" val="30756518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Will humans be made immortal by a technological singularity?</a:t>
            </a:r>
          </a:p>
        </p:txBody>
      </p:sp>
    </p:spTree>
    <p:extLst>
      <p:ext uri="{BB962C8B-B14F-4D97-AF65-F5344CB8AC3E}">
        <p14:creationId xmlns:p14="http://schemas.microsoft.com/office/powerpoint/2010/main" val="29951555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Could a </a:t>
            </a:r>
            <a:r>
              <a:rPr lang="en-US" sz="6000" dirty="0" err="1"/>
              <a:t>superintelligent</a:t>
            </a:r>
            <a:r>
              <a:rPr lang="en-US" sz="6000" dirty="0"/>
              <a:t> machine destroy all of humanity?</a:t>
            </a:r>
          </a:p>
        </p:txBody>
      </p:sp>
    </p:spTree>
    <p:extLst>
      <p:ext uri="{BB962C8B-B14F-4D97-AF65-F5344CB8AC3E}">
        <p14:creationId xmlns:p14="http://schemas.microsoft.com/office/powerpoint/2010/main" val="31076363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4073"/>
            <a:ext cx="10972800" cy="2289858"/>
          </a:xfrm>
        </p:spPr>
        <p:txBody>
          <a:bodyPr/>
          <a:lstStyle/>
          <a:p>
            <a:r>
              <a:rPr lang="en-US" sz="5400" cap="none" dirty="0"/>
              <a:t>Do you know how artificial intelligence can be used in the real world?</a:t>
            </a:r>
          </a:p>
        </p:txBody>
      </p:sp>
    </p:spTree>
    <p:extLst>
      <p:ext uri="{BB962C8B-B14F-4D97-AF65-F5344CB8AC3E}">
        <p14:creationId xmlns:p14="http://schemas.microsoft.com/office/powerpoint/2010/main" val="4758606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07113" y="6168614"/>
            <a:ext cx="3262496"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rPr>
              <a:t>Real-World A.I.</a:t>
            </a:r>
          </a:p>
        </p:txBody>
      </p:sp>
      <p:pic>
        <p:nvPicPr>
          <p:cNvPr id="1026" name="Picture 2" descr="Twenty years after Deep Blue, what can AI do for us? | CIO"/>
          <p:cNvPicPr>
            <a:picLocks noChangeAspect="1" noChangeArrowheads="1"/>
          </p:cNvPicPr>
          <p:nvPr/>
        </p:nvPicPr>
        <p:blipFill rotWithShape="1">
          <a:blip r:embed="rId3">
            <a:extLst>
              <a:ext uri="{28A0092B-C50C-407E-A947-70E740481C1C}">
                <a14:useLocalDpi xmlns:a14="http://schemas.microsoft.com/office/drawing/2010/main" val="0"/>
              </a:ext>
            </a:extLst>
          </a:blip>
          <a:srcRect l="2774" r="2062"/>
          <a:stretch/>
        </p:blipFill>
        <p:spPr bwMode="auto">
          <a:xfrm>
            <a:off x="-14748" y="-13520"/>
            <a:ext cx="3352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app development"/>
          <p:cNvPicPr>
            <a:picLocks noChangeAspect="1" noChangeArrowheads="1"/>
          </p:cNvPicPr>
          <p:nvPr/>
        </p:nvPicPr>
        <p:blipFill rotWithShape="1">
          <a:blip r:embed="rId4">
            <a:extLst>
              <a:ext uri="{28A0092B-C50C-407E-A947-70E740481C1C}">
                <a14:useLocalDpi xmlns:a14="http://schemas.microsoft.com/office/drawing/2010/main" val="0"/>
              </a:ext>
            </a:extLst>
          </a:blip>
          <a:srcRect t="15095" r="15697" b="18868"/>
          <a:stretch/>
        </p:blipFill>
        <p:spPr bwMode="auto">
          <a:xfrm>
            <a:off x="3338052" y="3687"/>
            <a:ext cx="6319403" cy="3301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Echo so you can start using Alexa! Echo setup is easy an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203" y="41787"/>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5/5e/X-ray_of_a_hand_with_automatic_bone_age_calculation.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0" y="3301180"/>
            <a:ext cx="2546449" cy="3570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8/8b/Automated_online_assista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2222" y="3301177"/>
            <a:ext cx="2839778" cy="35568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volution Of AI In Video Games: Transition From Cheating To 'Smarts'"/>
          <p:cNvPicPr>
            <a:picLocks noChangeAspect="1" noChangeArrowheads="1"/>
          </p:cNvPicPr>
          <p:nvPr/>
        </p:nvPicPr>
        <p:blipFill rotWithShape="1">
          <a:blip r:embed="rId8">
            <a:extLst>
              <a:ext uri="{28A0092B-C50C-407E-A947-70E740481C1C}">
                <a14:useLocalDpi xmlns:a14="http://schemas.microsoft.com/office/drawing/2010/main" val="0"/>
              </a:ext>
            </a:extLst>
          </a:blip>
          <a:srcRect r="24912"/>
          <a:stretch/>
        </p:blipFill>
        <p:spPr bwMode="auto">
          <a:xfrm>
            <a:off x="5524500" y="3301178"/>
            <a:ext cx="3827722" cy="28674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tephen A. Smith baby filter Snapchat videos are a hit - Sports ..."/>
          <p:cNvPicPr>
            <a:picLocks noChangeAspect="1" noChangeArrowheads="1"/>
          </p:cNvPicPr>
          <p:nvPr/>
        </p:nvPicPr>
        <p:blipFill rotWithShape="1">
          <a:blip r:embed="rId9">
            <a:extLst>
              <a:ext uri="{28A0092B-C50C-407E-A947-70E740481C1C}">
                <a14:useLocalDpi xmlns:a14="http://schemas.microsoft.com/office/drawing/2010/main" val="0"/>
              </a:ext>
            </a:extLst>
          </a:blip>
          <a:srcRect l="17973" t="5720" r="6459" b="4216"/>
          <a:stretch/>
        </p:blipFill>
        <p:spPr bwMode="auto">
          <a:xfrm>
            <a:off x="2540128" y="3301177"/>
            <a:ext cx="2984372" cy="355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55000" contrast="-31000"/>
                    </a14:imgEffect>
                  </a14:imgLayer>
                </a14:imgProps>
              </a:ext>
              <a:ext uri="{28A0092B-C50C-407E-A947-70E740481C1C}">
                <a14:useLocalDpi xmlns:a14="http://schemas.microsoft.com/office/drawing/2010/main" val="0"/>
              </a:ext>
            </a:extLst>
          </a:blip>
          <a:srcRect t="445" b="445"/>
          <a:stretch/>
        </p:blipFill>
        <p:spPr bwMode="auto">
          <a:xfrm>
            <a:off x="1136685" y="0"/>
            <a:ext cx="9918631" cy="57345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a:ln w="34925">
                  <a:solidFill>
                    <a:schemeClr val="accent1"/>
                  </a:solidFill>
                </a:ln>
                <a:solidFill>
                  <a:srgbClr val="232726"/>
                </a:solidFill>
              </a:rPr>
              <a:t>MACHINE LEARNING</a:t>
            </a:r>
          </a:p>
        </p:txBody>
      </p:sp>
    </p:spTree>
    <p:extLst>
      <p:ext uri="{BB962C8B-B14F-4D97-AF65-F5344CB8AC3E}">
        <p14:creationId xmlns:p14="http://schemas.microsoft.com/office/powerpoint/2010/main" val="2879530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Other algorithms take in an input and use a set of rules to determine the </a:t>
            </a:r>
            <a:r>
              <a:rPr lang="en-US" sz="3200" b="1" dirty="0">
                <a:gradFill>
                  <a:gsLst>
                    <a:gs pos="2917">
                      <a:schemeClr val="tx1"/>
                    </a:gs>
                    <a:gs pos="30000">
                      <a:schemeClr val="tx1"/>
                    </a:gs>
                  </a:gsLst>
                  <a:lin ang="5400000" scaled="0"/>
                </a:gradFill>
              </a:rPr>
              <a:t>output</a:t>
            </a: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dirty="0"/>
              <a:t>What Do machine learning algorithms do?</a:t>
            </a:r>
          </a:p>
        </p:txBody>
      </p:sp>
      <p:sp>
        <p:nvSpPr>
          <p:cNvPr id="3" name="Content Placeholder 2"/>
          <p:cNvSpPr>
            <a:spLocks noGrp="1"/>
          </p:cNvSpPr>
          <p:nvPr>
            <p:ph idx="1"/>
          </p:nvPr>
        </p:nvSpPr>
        <p:spPr>
          <a:xfrm>
            <a:off x="381000" y="1143000"/>
            <a:ext cx="11430000" cy="571500"/>
          </a:xfrm>
        </p:spPr>
        <p:txBody>
          <a:bodyPr>
            <a:normAutofit/>
          </a:bodyPr>
          <a:lstStyle/>
          <a:p>
            <a:pPr marL="57150" indent="0" algn="ctr">
              <a:buNone/>
            </a:pPr>
            <a:r>
              <a:rPr lang="en-US" sz="3200" b="1" dirty="0"/>
              <a:t>Machine-learning algorithms</a:t>
            </a:r>
            <a:r>
              <a:rPr lang="en-US" sz="3200" dirty="0"/>
              <a:t> find and apply patterns in data.</a:t>
            </a:r>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Machine-learning algorithms take in a bunch of data and find the </a:t>
            </a:r>
            <a:r>
              <a:rPr lang="en-US" sz="3200" b="1" dirty="0">
                <a:gradFill>
                  <a:gsLst>
                    <a:gs pos="2917">
                      <a:schemeClr val="tx1"/>
                    </a:gs>
                    <a:gs pos="30000">
                      <a:schemeClr val="tx1"/>
                    </a:gs>
                  </a:gsLst>
                  <a:lin ang="5400000" scaled="0"/>
                </a:gradFill>
              </a:rPr>
              <a:t>model</a:t>
            </a:r>
            <a:r>
              <a:rPr lang="en-US" sz="3200" dirty="0">
                <a:gradFill>
                  <a:gsLst>
                    <a:gs pos="2917">
                      <a:schemeClr val="tx1"/>
                    </a:gs>
                    <a:gs pos="30000">
                      <a:schemeClr val="tx1"/>
                    </a:gs>
                  </a:gsLst>
                  <a:lin ang="5400000" scaled="0"/>
                </a:gradFill>
              </a:rPr>
              <a:t> that matches 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5,</a:t>
              </a:r>
            </a:p>
            <a:p>
              <a:pPr>
                <a:lnSpc>
                  <a:spcPct val="90000"/>
                </a:lnSpc>
                <a:spcAft>
                  <a:spcPts val="600"/>
                </a:spcAft>
              </a:pPr>
              <a:r>
                <a:rPr lang="en-US" sz="2400" dirty="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9,</a:t>
              </a:r>
            </a:p>
            <a:p>
              <a:pPr>
                <a:lnSpc>
                  <a:spcPct val="90000"/>
                </a:lnSpc>
                <a:spcAft>
                  <a:spcPts val="600"/>
                </a:spcAft>
              </a:pPr>
              <a:r>
                <a:rPr lang="en-US" sz="2400" dirty="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machine learning models built?</a:t>
            </a:r>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1: Data Collection and Preparation</a:t>
            </a:r>
          </a:p>
          <a:p>
            <a:pPr algn="ctr"/>
            <a:r>
              <a:rPr lang="en-US" sz="2800" dirty="0"/>
              <a:t>Developers 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 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datasets be varied?</a:t>
            </a:r>
          </a:p>
        </p:txBody>
      </p:sp>
      <p:sp>
        <p:nvSpPr>
          <p:cNvPr id="3" name="Content Placeholder 2"/>
          <p:cNvSpPr>
            <a:spLocks noGrp="1"/>
          </p:cNvSpPr>
          <p:nvPr>
            <p:ph idx="1"/>
          </p:nvPr>
        </p:nvSpPr>
        <p:spPr>
          <a:xfrm>
            <a:off x="381000" y="1143000"/>
            <a:ext cx="11430000" cy="568234"/>
          </a:xfrm>
        </p:spPr>
        <p:txBody>
          <a:bodyPr>
            <a:normAutofit/>
          </a:bodyPr>
          <a:lstStyle/>
          <a:p>
            <a:r>
              <a:rPr lang="en-US" dirty="0"/>
              <a:t>Datasets should be as </a:t>
            </a:r>
            <a:r>
              <a:rPr lang="en-US" i="1" dirty="0"/>
              <a:t>varied</a:t>
            </a:r>
            <a:r>
              <a:rPr lang="en-US" dirty="0"/>
              <a:t> as possible: different types, angles, </a:t>
            </a:r>
            <a:r>
              <a:rPr lang="en-US" dirty="0" err="1"/>
              <a:t>etc</a:t>
            </a:r>
            <a:endParaRPr lang="en-US" dirty="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l="12688" r="33201"/>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solidFill>
                  <a:srgbClr val="FF0000"/>
                </a:solidFill>
              </a:rPr>
              <a:t>Not Dog</a:t>
            </a: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collectors</a:t>
            </a: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4072"/>
            <a:ext cx="10972800" cy="2289858"/>
          </a:xfrm>
        </p:spPr>
        <p:txBody>
          <a:bodyPr/>
          <a:lstStyle/>
          <a:p>
            <a:r>
              <a:rPr lang="en-US" sz="5400" cap="none" dirty="0"/>
              <a:t>Where have you seen robots (or other artificial intelligence) in books, movies, and television?</a:t>
            </a:r>
          </a:p>
        </p:txBody>
      </p:sp>
    </p:spTree>
    <p:extLst>
      <p:ext uri="{BB962C8B-B14F-4D97-AF65-F5344CB8AC3E}">
        <p14:creationId xmlns:p14="http://schemas.microsoft.com/office/powerpoint/2010/main" val="3584139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C095-5AFE-45A9-B701-61AFD8AE0062}"/>
              </a:ext>
            </a:extLst>
          </p:cNvPr>
          <p:cNvSpPr>
            <a:spLocks noGrp="1"/>
          </p:cNvSpPr>
          <p:nvPr>
            <p:ph type="title"/>
          </p:nvPr>
        </p:nvSpPr>
        <p:spPr/>
        <p:txBody>
          <a:bodyPr/>
          <a:lstStyle/>
          <a:p>
            <a:r>
              <a:rPr lang="en-US" dirty="0"/>
              <a:t>Examples and Counter-Examples</a:t>
            </a:r>
          </a:p>
        </p:txBody>
      </p:sp>
      <p:pic>
        <p:nvPicPr>
          <p:cNvPr id="1026" name="Picture 2" descr="image">
            <a:extLst>
              <a:ext uri="{FF2B5EF4-FFF2-40B4-BE49-F238E27FC236}">
                <a16:creationId xmlns:a16="http://schemas.microsoft.com/office/drawing/2014/main" id="{D0576E22-BFCE-409E-9F41-6AA2F8C89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7501"/>
          <a:stretch/>
        </p:blipFill>
        <p:spPr bwMode="auto">
          <a:xfrm>
            <a:off x="558288" y="1964677"/>
            <a:ext cx="5959928" cy="417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952CE8E-C06B-40DB-B5D7-717CB0678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99"/>
          <a:stretch/>
        </p:blipFill>
        <p:spPr bwMode="auto">
          <a:xfrm>
            <a:off x="6789713" y="1771650"/>
            <a:ext cx="4848514" cy="4686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FC107E-3456-40D9-9F39-E1EEA629A15E}"/>
              </a:ext>
            </a:extLst>
          </p:cNvPr>
          <p:cNvSpPr txBox="1"/>
          <p:nvPr/>
        </p:nvSpPr>
        <p:spPr>
          <a:xfrm>
            <a:off x="1181100" y="1371600"/>
            <a:ext cx="4714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Chihuahua or Blueberry Muffin?</a:t>
            </a:r>
          </a:p>
        </p:txBody>
      </p:sp>
      <p:sp>
        <p:nvSpPr>
          <p:cNvPr id="7" name="TextBox 6">
            <a:extLst>
              <a:ext uri="{FF2B5EF4-FFF2-40B4-BE49-F238E27FC236}">
                <a16:creationId xmlns:a16="http://schemas.microsoft.com/office/drawing/2014/main" id="{61C1AD72-0846-4ACA-8698-C0057405EFC4}"/>
              </a:ext>
            </a:extLst>
          </p:cNvPr>
          <p:cNvSpPr txBox="1"/>
          <p:nvPr/>
        </p:nvSpPr>
        <p:spPr>
          <a:xfrm>
            <a:off x="7941666" y="1143786"/>
            <a:ext cx="25446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Corgi or Bread?</a:t>
            </a:r>
          </a:p>
        </p:txBody>
      </p:sp>
    </p:spTree>
    <p:extLst>
      <p:ext uri="{BB962C8B-B14F-4D97-AF65-F5344CB8AC3E}">
        <p14:creationId xmlns:p14="http://schemas.microsoft.com/office/powerpoint/2010/main" val="3139090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p:txBody>
          <a:bodyPr/>
          <a:lstStyle/>
          <a:p>
            <a:r>
              <a:rPr lang="en-US" u="sng" dirty="0">
                <a:solidFill>
                  <a:schemeClr val="accent1">
                    <a:lumMod val="50000"/>
                  </a:schemeClr>
                </a:solidFill>
              </a:rPr>
              <a:t>Supervised Learning</a:t>
            </a:r>
            <a:r>
              <a:rPr lang="en-US" dirty="0"/>
              <a:t>: </a:t>
            </a:r>
            <a:r>
              <a:rPr lang="en-US" b="1" dirty="0"/>
              <a:t>Labeled </a:t>
            </a:r>
            <a:r>
              <a:rPr lang="en-US" dirty="0"/>
              <a:t>data is provided of past </a:t>
            </a:r>
            <a:r>
              <a:rPr lang="en-US" b="1" dirty="0"/>
              <a:t>input and output pairs</a:t>
            </a:r>
            <a:r>
              <a:rPr lang="en-US" dirty="0"/>
              <a:t> during the learning process to teach the model how it should behave. </a:t>
            </a:r>
            <a:r>
              <a:rPr lang="en-US" b="1" dirty="0"/>
              <a:t>Reliable, unbiased examples</a:t>
            </a:r>
            <a:r>
              <a:rPr lang="en-US" dirty="0"/>
              <a:t> are extremely important.</a:t>
            </a:r>
          </a:p>
          <a:p>
            <a:r>
              <a:rPr lang="en-US" u="sng" dirty="0">
                <a:solidFill>
                  <a:schemeClr val="accent1">
                    <a:lumMod val="50000"/>
                  </a:schemeClr>
                </a:solidFill>
              </a:rPr>
              <a:t>Unsupervised Learning</a:t>
            </a:r>
            <a:r>
              <a:rPr lang="en-US" dirty="0"/>
              <a:t>: </a:t>
            </a:r>
            <a:r>
              <a:rPr lang="en-US" b="1" dirty="0"/>
              <a:t>Only input data </a:t>
            </a:r>
            <a:r>
              <a:rPr lang="en-US" dirty="0"/>
              <a:t>is provided in the examples. There are </a:t>
            </a:r>
            <a:r>
              <a:rPr lang="en-US" b="1" dirty="0"/>
              <a:t>no labeled example outputs</a:t>
            </a:r>
            <a:r>
              <a:rPr lang="en-US" dirty="0"/>
              <a:t>. This method is sometimes called </a:t>
            </a:r>
            <a:r>
              <a:rPr lang="en-US" b="1" dirty="0"/>
              <a:t>knowledge discovery.</a:t>
            </a:r>
          </a:p>
          <a:p>
            <a:r>
              <a:rPr lang="en-US" u="sng" dirty="0">
                <a:solidFill>
                  <a:schemeClr val="accent1">
                    <a:lumMod val="50000"/>
                  </a:schemeClr>
                </a:solidFill>
              </a:rPr>
              <a:t>Reinforcement Learning</a:t>
            </a:r>
            <a:r>
              <a:rPr lang="en-US" dirty="0"/>
              <a:t>: In this approach, </a:t>
            </a:r>
            <a:r>
              <a:rPr lang="en-US" b="1" dirty="0"/>
              <a:t>occasional positive and negative feedback</a:t>
            </a:r>
            <a:r>
              <a:rPr lang="en-US" dirty="0"/>
              <a:t> is used to </a:t>
            </a:r>
            <a:r>
              <a:rPr lang="en-US" b="1" dirty="0"/>
              <a:t>reinforce behaviors</a:t>
            </a:r>
            <a:r>
              <a:rPr lang="en-US" dirty="0"/>
              <a:t>. For example, a game-playing algorithm aims to maximize its rewards by playing the game over and over again.</a:t>
            </a:r>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Supervised Example: e-mail Spam Filter</a:t>
            </a:r>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a:t>
              </a:r>
              <a:r>
                <a:rPr lang="en-US" sz="2400" dirty="0" err="1">
                  <a:solidFill>
                    <a:schemeClr val="tx1"/>
                  </a:solidFill>
                  <a:ea typeface="Segoe UI" pitchFamily="34" charset="0"/>
                  <a:cs typeface="Segoe UI" pitchFamily="34" charset="0"/>
                </a:rPr>
                <a:t>Helo</a:t>
              </a:r>
              <a:r>
                <a:rPr lang="en-US" sz="2400" dirty="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a:t>
              </a:r>
              <a:r>
                <a:rPr lang="en-US" sz="2400" dirty="0" err="1">
                  <a:solidFill>
                    <a:schemeClr val="tx1"/>
                  </a:solidFill>
                  <a:ea typeface="Segoe UI" pitchFamily="34" charset="0"/>
                  <a:cs typeface="Segoe UI" pitchFamily="34" charset="0"/>
                </a:rPr>
                <a:t>thre</a:t>
              </a:r>
              <a:r>
                <a:rPr lang="en-US" sz="2400" dirty="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a:solidFill>
                  <a:schemeClr val="accent1">
                    <a:lumMod val="60000"/>
                    <a:lumOff val="40000"/>
                  </a:schemeClr>
                </a:solidFill>
                <a:ea typeface="Segoe UI" pitchFamily="34" charset="0"/>
                <a:cs typeface="Segoe UI" pitchFamily="34" charset="0"/>
              </a:rPr>
              <a:t>.biz</a:t>
            </a:r>
            <a:r>
              <a:rPr lang="en-US" sz="2800" dirty="0">
                <a:solidFill>
                  <a:schemeClr val="accent1">
                    <a:lumMod val="60000"/>
                    <a:lumOff val="40000"/>
                  </a:schemeClr>
                </a:solidFill>
                <a:ea typeface="Segoe UI" pitchFamily="34" charset="0"/>
                <a:cs typeface="Segoe UI" pitchFamily="34" charset="0"/>
              </a:rPr>
              <a:t> </a:t>
            </a:r>
            <a:r>
              <a:rPr lang="en-US" sz="2800" dirty="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a:solidFill>
                  <a:schemeClr val="accent1">
                    <a:lumMod val="60000"/>
                    <a:lumOff val="40000"/>
                  </a:schemeClr>
                </a:solidFill>
                <a:ea typeface="Segoe UI" pitchFamily="34" charset="0"/>
                <a:cs typeface="Segoe UI" pitchFamily="34" charset="0"/>
              </a:rPr>
              <a:t>misspellings</a:t>
            </a:r>
            <a:endParaRPr lang="en-US" sz="2800" dirty="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31970"/>
            <a:ext cx="10972800" cy="794064"/>
          </a:xfrm>
        </p:spPr>
        <p:txBody>
          <a:bodyPr/>
          <a:lstStyle/>
          <a:p>
            <a:r>
              <a:rPr lang="en-US" sz="5400" cap="none" dirty="0"/>
              <a:t>Questions?</a:t>
            </a:r>
          </a:p>
        </p:txBody>
      </p:sp>
    </p:spTree>
    <p:extLst>
      <p:ext uri="{BB962C8B-B14F-4D97-AF65-F5344CB8AC3E}">
        <p14:creationId xmlns:p14="http://schemas.microsoft.com/office/powerpoint/2010/main" val="11451580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726"/>
        </a:solidFill>
        <a:effectLst/>
      </p:bgPr>
    </p:bg>
    <p:spTree>
      <p:nvGrpSpPr>
        <p:cNvPr id="1" name=""/>
        <p:cNvGrpSpPr/>
        <p:nvPr/>
      </p:nvGrpSpPr>
      <p:grpSpPr>
        <a:xfrm>
          <a:off x="0" y="0"/>
          <a:ext cx="0" cy="0"/>
          <a:chOff x="0" y="0"/>
          <a:chExt cx="0" cy="0"/>
        </a:xfrm>
      </p:grpSpPr>
      <p:pic>
        <p:nvPicPr>
          <p:cNvPr id="2052" name="Picture 4" descr="A.I. Artificial Intelligence – Poster Museum"/>
          <p:cNvPicPr>
            <a:picLocks noChangeAspect="1" noChangeArrowheads="1"/>
          </p:cNvPicPr>
          <p:nvPr/>
        </p:nvPicPr>
        <p:blipFill rotWithShape="1">
          <a:blip r:embed="rId3">
            <a:extLst>
              <a:ext uri="{28A0092B-C50C-407E-A947-70E740481C1C}">
                <a14:useLocalDpi xmlns:a14="http://schemas.microsoft.com/office/drawing/2010/main" val="0"/>
              </a:ext>
            </a:extLst>
          </a:blip>
          <a:srcRect l="21302" t="36276" r="21183" b="19226"/>
          <a:stretch/>
        </p:blipFill>
        <p:spPr bwMode="auto">
          <a:xfrm>
            <a:off x="0" y="0"/>
            <a:ext cx="2743200" cy="31157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wnload HD Data Tng 1 - Data Star Trek Png Transparent PNG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784" y="4843926"/>
            <a:ext cx="1881840" cy="20136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uturama Bender PNG Image | Futurama bender, Futurama, Carto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628900" y="372533"/>
            <a:ext cx="193932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osey | The Jetsons Wiki | Fandom"/>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496300" y="4114800"/>
            <a:ext cx="1329378" cy="193232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etropolis (1927 film)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726" y="0"/>
            <a:ext cx="20002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hess, Roller Derby, and Global Thermonuclear War | WindyMan's ..."/>
          <p:cNvPicPr>
            <a:picLocks noChangeAspect="1" noChangeArrowheads="1"/>
          </p:cNvPicPr>
          <p:nvPr/>
        </p:nvPicPr>
        <p:blipFill rotWithShape="1">
          <a:blip r:embed="rId8">
            <a:extLst>
              <a:ext uri="{28A0092B-C50C-407E-A947-70E740481C1C}">
                <a14:useLocalDpi xmlns:a14="http://schemas.microsoft.com/office/drawing/2010/main" val="0"/>
              </a:ext>
            </a:extLst>
          </a:blip>
          <a:srcRect l="14588" t="15031" r="20471"/>
          <a:stretch/>
        </p:blipFill>
        <p:spPr bwMode="auto">
          <a:xfrm>
            <a:off x="0" y="3086100"/>
            <a:ext cx="5257800" cy="37714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ore human than human: the making of Ex Machina's incredible robo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6606" y="0"/>
            <a:ext cx="5660571" cy="377666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R2-D2 | Wookieepedia | Fandom"/>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867400" y="3776663"/>
            <a:ext cx="2050316" cy="307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77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06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056"/>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2062"/>
                                        </p:tgtEl>
                                        <p:attrNameLst>
                                          <p:attrName>style.visibility</p:attrName>
                                        </p:attrNameLst>
                                      </p:cBhvr>
                                      <p:to>
                                        <p:strVal val="visible"/>
                                      </p:to>
                                    </p:set>
                                  </p:childTnLst>
                                </p:cTn>
                              </p:par>
                              <p:par>
                                <p:cTn id="13" presetID="1" presetClass="entr" presetSubtype="0" fill="hold" nodeType="withEffect">
                                  <p:stCondLst>
                                    <p:cond delay="2000"/>
                                  </p:stCondLst>
                                  <p:childTnLst>
                                    <p:set>
                                      <p:cBhvr>
                                        <p:cTn id="14" dur="1" fill="hold">
                                          <p:stCondLst>
                                            <p:cond delay="0"/>
                                          </p:stCondLst>
                                        </p:cTn>
                                        <p:tgtEl>
                                          <p:spTgt spid="2064"/>
                                        </p:tgtEl>
                                        <p:attrNameLst>
                                          <p:attrName>style.visibility</p:attrName>
                                        </p:attrNameLst>
                                      </p:cBhvr>
                                      <p:to>
                                        <p:strVal val="visible"/>
                                      </p:to>
                                    </p:set>
                                  </p:childTnLst>
                                </p:cTn>
                              </p:par>
                              <p:par>
                                <p:cTn id="15" presetID="1" presetClass="entr" presetSubtype="0" fill="hold" nodeType="withEffect">
                                  <p:stCondLst>
                                    <p:cond delay="2500"/>
                                  </p:stCondLst>
                                  <p:childTnLst>
                                    <p:set>
                                      <p:cBhvr>
                                        <p:cTn id="16" dur="1" fill="hold">
                                          <p:stCondLst>
                                            <p:cond delay="0"/>
                                          </p:stCondLst>
                                        </p:cTn>
                                        <p:tgtEl>
                                          <p:spTgt spid="2072"/>
                                        </p:tgtEl>
                                        <p:attrNameLst>
                                          <p:attrName>style.visibility</p:attrName>
                                        </p:attrNameLst>
                                      </p:cBhvr>
                                      <p:to>
                                        <p:strVal val="visible"/>
                                      </p:to>
                                    </p:set>
                                  </p:childTnLst>
                                </p:cTn>
                              </p:par>
                              <p:par>
                                <p:cTn id="17" presetID="1" presetClass="entr" presetSubtype="0" fill="hold" nodeType="withEffect">
                                  <p:stCondLst>
                                    <p:cond delay="300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8" name="Picture 4" descr="HAL 9000 | 2001: A Space Odyssey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3813"/>
            <a:ext cx="10896600" cy="681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 y="6400800"/>
            <a:ext cx="552824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lumMod val="95000"/>
                  </a:schemeClr>
                </a:solidFill>
                <a:latin typeface="Microsoft YaHei" panose="020B0503020204020204" pitchFamily="34" charset="-122"/>
                <a:ea typeface="Microsoft YaHei" panose="020B0503020204020204" pitchFamily="34" charset="-122"/>
              </a:rPr>
              <a:t>HAL 9000 from </a:t>
            </a:r>
            <a:r>
              <a:rPr lang="en-US" b="1" i="1" dirty="0">
                <a:solidFill>
                  <a:schemeClr val="bg1">
                    <a:lumMod val="95000"/>
                  </a:schemeClr>
                </a:solidFill>
                <a:latin typeface="Microsoft YaHei" panose="020B0503020204020204" pitchFamily="34" charset="-122"/>
                <a:ea typeface="Microsoft YaHei" panose="020B0503020204020204" pitchFamily="34" charset="-122"/>
              </a:rPr>
              <a:t>2001: A Space Odyssey</a:t>
            </a:r>
            <a:r>
              <a:rPr lang="en-US" dirty="0">
                <a:solidFill>
                  <a:schemeClr val="bg1">
                    <a:lumMod val="95000"/>
                  </a:schemeClr>
                </a:solidFill>
                <a:latin typeface="Microsoft YaHei" panose="020B0503020204020204" pitchFamily="34" charset="-122"/>
                <a:ea typeface="Microsoft YaHei" panose="020B0503020204020204" pitchFamily="34" charset="-122"/>
              </a:rPr>
              <a:t> (1968)</a:t>
            </a:r>
          </a:p>
        </p:txBody>
      </p:sp>
    </p:spTree>
    <p:extLst>
      <p:ext uri="{BB962C8B-B14F-4D97-AF65-F5344CB8AC3E}">
        <p14:creationId xmlns:p14="http://schemas.microsoft.com/office/powerpoint/2010/main" val="355536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3074" name="Picture 2" descr="Amazon's on a mission to make Alexa on your Echo more 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81"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2168655"/>
            <a:ext cx="7200900" cy="2520690"/>
          </a:xfrm>
          <a:prstGeom prst="rect">
            <a:avLst/>
          </a:prstGeom>
          <a:noFill/>
        </p:spPr>
        <p:txBody>
          <a:bodyPr wrap="square" lIns="182880" tIns="146304" rIns="182880" bIns="146304" rtlCol="0">
            <a:spAutoFit/>
          </a:bodyPr>
          <a:lstStyle/>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Smart Speakers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Autonomous Vehicles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Video Recommendations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Self-Regulating Thermostats</a:t>
            </a:r>
          </a:p>
        </p:txBody>
      </p:sp>
      <p:sp>
        <p:nvSpPr>
          <p:cNvPr id="13" name="TextBox 12"/>
          <p:cNvSpPr txBox="1"/>
          <p:nvPr/>
        </p:nvSpPr>
        <p:spPr>
          <a:xfrm>
            <a:off x="838200" y="6008537"/>
            <a:ext cx="98298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solidFill>
                  <a:srgbClr val="DBF0FF"/>
                </a:solidFill>
                <a:ea typeface="Microsoft YaHei" panose="020B0503020204020204" pitchFamily="34" charset="-122"/>
              </a:rPr>
              <a:t>Artificial intelligence is science </a:t>
            </a:r>
            <a:r>
              <a:rPr lang="en-US" sz="4000" b="1" strike="sngStrike" dirty="0">
                <a:solidFill>
                  <a:srgbClr val="DBF0FF"/>
                </a:solidFill>
                <a:ea typeface="Microsoft YaHei" panose="020B0503020204020204" pitchFamily="34" charset="-122"/>
              </a:rPr>
              <a:t>fiction</a:t>
            </a:r>
            <a:r>
              <a:rPr lang="en-US" sz="4000" b="1" dirty="0">
                <a:solidFill>
                  <a:srgbClr val="DBF0FF"/>
                </a:solidFill>
                <a:ea typeface="Microsoft YaHei" panose="020B0503020204020204" pitchFamily="34" charset="-122"/>
              </a:rPr>
              <a:t>!</a:t>
            </a:r>
          </a:p>
        </p:txBody>
      </p:sp>
    </p:spTree>
    <p:extLst>
      <p:ext uri="{BB962C8B-B14F-4D97-AF65-F5344CB8AC3E}">
        <p14:creationId xmlns:p14="http://schemas.microsoft.com/office/powerpoint/2010/main" val="243517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l="6937"/>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a:t>The Turing Test – 1950</a:t>
            </a:r>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Conceived by </a:t>
            </a:r>
            <a:r>
              <a:rPr lang="en-US" sz="2800" b="1" dirty="0">
                <a:gradFill>
                  <a:gsLst>
                    <a:gs pos="2917">
                      <a:schemeClr val="tx1"/>
                    </a:gs>
                    <a:gs pos="30000">
                      <a:schemeClr val="tx1"/>
                    </a:gs>
                  </a:gsLst>
                  <a:lin ang="5400000" scaled="0"/>
                </a:gradFill>
              </a:rPr>
              <a:t>Alan Turing </a:t>
            </a:r>
            <a:r>
              <a:rPr lang="en-US" sz="2800" dirty="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1950</a:t>
            </a:r>
          </a:p>
          <a:p>
            <a:pPr>
              <a:lnSpc>
                <a:spcPct val="90000"/>
              </a:lnSpc>
              <a:spcAft>
                <a:spcPts val="600"/>
              </a:spcAft>
            </a:pPr>
            <a:r>
              <a:rPr lang="en-US" sz="2400" dirty="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1951</a:t>
            </a:r>
          </a:p>
          <a:p>
            <a:pPr>
              <a:lnSpc>
                <a:spcPct val="90000"/>
              </a:lnSpc>
              <a:spcAft>
                <a:spcPts val="600"/>
              </a:spcAft>
            </a:pPr>
            <a:r>
              <a:rPr lang="en-US" sz="2400" dirty="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1956</a:t>
            </a:r>
          </a:p>
          <a:p>
            <a:pPr>
              <a:lnSpc>
                <a:spcPct val="90000"/>
              </a:lnSpc>
              <a:spcAft>
                <a:spcPts val="600"/>
              </a:spcAft>
            </a:pPr>
            <a:r>
              <a:rPr lang="en-US" sz="2400" dirty="0">
                <a:gradFill>
                  <a:gsLst>
                    <a:gs pos="2917">
                      <a:schemeClr val="tx1"/>
                    </a:gs>
                    <a:gs pos="30000">
                      <a:schemeClr val="tx1"/>
                    </a:gs>
                  </a:gsLst>
                  <a:lin ang="5400000" scaled="0"/>
                </a:gradFill>
              </a:rPr>
              <a:t>Dartmouth Conference</a:t>
            </a:r>
          </a:p>
          <a:p>
            <a:pPr>
              <a:lnSpc>
                <a:spcPct val="90000"/>
              </a:lnSpc>
              <a:spcAft>
                <a:spcPts val="600"/>
              </a:spcAft>
            </a:pPr>
            <a:r>
              <a:rPr lang="en-US" sz="2000" i="1" dirty="0">
                <a:gradFill>
                  <a:gsLst>
                    <a:gs pos="2917">
                      <a:schemeClr val="tx1"/>
                    </a:gs>
                    <a:gs pos="30000">
                      <a:schemeClr val="tx1"/>
                    </a:gs>
                  </a:gsLst>
                  <a:lin ang="5400000" scaled="0"/>
                </a:gradFill>
              </a:rPr>
              <a:t>Birth of “Artificial Intelligence”</a:t>
            </a:r>
            <a:r>
              <a:rPr lang="en-US" sz="2000" dirty="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1964</a:t>
            </a:r>
          </a:p>
          <a:p>
            <a:pPr>
              <a:lnSpc>
                <a:spcPct val="90000"/>
              </a:lnSpc>
              <a:spcAft>
                <a:spcPts val="600"/>
              </a:spcAft>
            </a:pPr>
            <a:r>
              <a:rPr lang="en-US" sz="2400" dirty="0">
                <a:gradFill>
                  <a:gsLst>
                    <a:gs pos="2917">
                      <a:schemeClr val="tx1"/>
                    </a:gs>
                    <a:gs pos="30000">
                      <a:schemeClr val="tx1"/>
                    </a:gs>
                  </a:gsLst>
                  <a:lin ang="5400000" scaled="0"/>
                </a:gradFill>
              </a:rPr>
              <a:t>ELIZA</a:t>
            </a:r>
          </a:p>
          <a:p>
            <a:pPr>
              <a:lnSpc>
                <a:spcPct val="90000"/>
              </a:lnSpc>
              <a:spcAft>
                <a:spcPts val="600"/>
              </a:spcAft>
            </a:pPr>
            <a:r>
              <a:rPr lang="en-US" sz="2000" i="1" dirty="0" err="1">
                <a:gradFill>
                  <a:gsLst>
                    <a:gs pos="2917">
                      <a:schemeClr val="tx1"/>
                    </a:gs>
                    <a:gs pos="30000">
                      <a:schemeClr val="tx1"/>
                    </a:gs>
                  </a:gsLst>
                  <a:lin ang="5400000" scaled="0"/>
                </a:gradFill>
              </a:rPr>
              <a:t>Chatbot</a:t>
            </a:r>
            <a:endParaRPr lang="en-US" sz="2400" i="1" dirty="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1972</a:t>
            </a:r>
          </a:p>
          <a:p>
            <a:pPr>
              <a:lnSpc>
                <a:spcPct val="90000"/>
              </a:lnSpc>
              <a:spcAft>
                <a:spcPts val="600"/>
              </a:spcAft>
            </a:pPr>
            <a:r>
              <a:rPr lang="en-US" sz="2400" dirty="0">
                <a:gradFill>
                  <a:gsLst>
                    <a:gs pos="2917">
                      <a:schemeClr val="tx1"/>
                    </a:gs>
                    <a:gs pos="30000">
                      <a:schemeClr val="tx1"/>
                    </a:gs>
                  </a:gsLst>
                  <a:lin ang="5400000" scaled="0"/>
                </a:gradFill>
              </a:rPr>
              <a:t>WABOT-1</a:t>
            </a:r>
          </a:p>
          <a:p>
            <a:pPr>
              <a:lnSpc>
                <a:spcPct val="90000"/>
              </a:lnSpc>
              <a:spcAft>
                <a:spcPts val="600"/>
              </a:spcAft>
            </a:pPr>
            <a:r>
              <a:rPr lang="en-US" sz="2000" i="1" dirty="0">
                <a:gradFill>
                  <a:gsLst>
                    <a:gs pos="2917">
                      <a:schemeClr val="tx1"/>
                    </a:gs>
                    <a:gs pos="30000">
                      <a:schemeClr val="tx1"/>
                    </a:gs>
                  </a:gsLst>
                  <a:lin ang="5400000" scaled="0"/>
                </a:gradFill>
              </a:rPr>
              <a:t>1</a:t>
            </a:r>
            <a:r>
              <a:rPr lang="en-US" sz="2000" i="1" baseline="30000" dirty="0">
                <a:gradFill>
                  <a:gsLst>
                    <a:gs pos="2917">
                      <a:schemeClr val="tx1"/>
                    </a:gs>
                    <a:gs pos="30000">
                      <a:schemeClr val="tx1"/>
                    </a:gs>
                  </a:gsLst>
                  <a:lin ang="5400000" scaled="0"/>
                </a:gradFill>
              </a:rPr>
              <a:t>st</a:t>
            </a:r>
            <a:r>
              <a:rPr lang="en-US" sz="2000" i="1" dirty="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1968</a:t>
            </a:r>
          </a:p>
          <a:p>
            <a:pPr algn="r">
              <a:lnSpc>
                <a:spcPct val="90000"/>
              </a:lnSpc>
              <a:spcAft>
                <a:spcPts val="600"/>
              </a:spcAft>
            </a:pPr>
            <a:r>
              <a:rPr lang="en-US" sz="2400" dirty="0">
                <a:gradFill>
                  <a:gsLst>
                    <a:gs pos="2917">
                      <a:schemeClr val="tx1"/>
                    </a:gs>
                    <a:gs pos="30000">
                      <a:schemeClr val="tx1"/>
                    </a:gs>
                  </a:gsLst>
                  <a:lin ang="5400000" scaled="0"/>
                </a:gradFill>
              </a:rPr>
              <a:t>SHRDLU</a:t>
            </a:r>
          </a:p>
          <a:p>
            <a:pPr algn="r">
              <a:lnSpc>
                <a:spcPct val="90000"/>
              </a:lnSpc>
              <a:spcAft>
                <a:spcPts val="600"/>
              </a:spcAft>
            </a:pPr>
            <a:r>
              <a:rPr lang="en-US" sz="2000" i="1" dirty="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1974-1979</a:t>
            </a:r>
          </a:p>
          <a:p>
            <a:pPr>
              <a:lnSpc>
                <a:spcPct val="90000"/>
              </a:lnSpc>
              <a:spcAft>
                <a:spcPts val="600"/>
              </a:spcAft>
            </a:pPr>
            <a:r>
              <a:rPr lang="en-US" sz="2400" dirty="0">
                <a:gradFill>
                  <a:gsLst>
                    <a:gs pos="2917">
                      <a:schemeClr val="tx1"/>
                    </a:gs>
                    <a:gs pos="30000">
                      <a:schemeClr val="tx1"/>
                    </a:gs>
                  </a:gsLst>
                  <a:lin ang="5400000" scaled="0"/>
                </a:gradFill>
              </a:rPr>
              <a:t>1</a:t>
            </a:r>
            <a:r>
              <a:rPr lang="en-US" sz="2400" baseline="30000" dirty="0">
                <a:gradFill>
                  <a:gsLst>
                    <a:gs pos="2917">
                      <a:schemeClr val="tx1"/>
                    </a:gs>
                    <a:gs pos="30000">
                      <a:schemeClr val="tx1"/>
                    </a:gs>
                  </a:gsLst>
                  <a:lin ang="5400000" scaled="0"/>
                </a:gradFill>
              </a:rPr>
              <a:t>st</a:t>
            </a:r>
            <a:r>
              <a:rPr lang="en-US" sz="2400" dirty="0">
                <a:gradFill>
                  <a:gsLst>
                    <a:gs pos="2917">
                      <a:schemeClr val="tx1"/>
                    </a:gs>
                    <a:gs pos="30000">
                      <a:schemeClr val="tx1"/>
                    </a:gs>
                  </a:gsLst>
                  <a:lin ang="5400000" scaled="0"/>
                </a:gradFill>
              </a:rPr>
              <a:t> AI Winter</a:t>
            </a:r>
            <a:endParaRPr lang="en-US" sz="2400" i="1" dirty="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1980</a:t>
            </a:r>
          </a:p>
          <a:p>
            <a:pPr algn="r">
              <a:lnSpc>
                <a:spcPct val="90000"/>
              </a:lnSpc>
              <a:spcAft>
                <a:spcPts val="600"/>
              </a:spcAft>
            </a:pPr>
            <a:r>
              <a:rPr lang="en-US" sz="2400" dirty="0">
                <a:gradFill>
                  <a:gsLst>
                    <a:gs pos="2917">
                      <a:schemeClr val="tx1"/>
                    </a:gs>
                    <a:gs pos="30000">
                      <a:schemeClr val="tx1"/>
                    </a:gs>
                  </a:gsLst>
                  <a:lin ang="5400000" scaled="0"/>
                </a:gradFill>
              </a:rPr>
              <a:t>XCON</a:t>
            </a:r>
          </a:p>
          <a:p>
            <a:pPr algn="r">
              <a:lnSpc>
                <a:spcPct val="90000"/>
              </a:lnSpc>
              <a:spcAft>
                <a:spcPts val="600"/>
              </a:spcAft>
            </a:pPr>
            <a:r>
              <a:rPr lang="en-US" sz="2000" i="1" dirty="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1982</a:t>
            </a:r>
          </a:p>
          <a:p>
            <a:pPr algn="r">
              <a:lnSpc>
                <a:spcPct val="90000"/>
              </a:lnSpc>
              <a:spcAft>
                <a:spcPts val="600"/>
              </a:spcAft>
            </a:pPr>
            <a:r>
              <a:rPr lang="en-US" sz="2400" dirty="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1987-1993</a:t>
            </a:r>
          </a:p>
          <a:p>
            <a:pPr algn="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AI Winter</a:t>
            </a:r>
            <a:endParaRPr lang="en-US" sz="2000" i="1" dirty="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a:t>1997</a:t>
            </a:r>
          </a:p>
          <a:p>
            <a:pPr>
              <a:lnSpc>
                <a:spcPct val="90000"/>
              </a:lnSpc>
              <a:spcAft>
                <a:spcPts val="600"/>
              </a:spcAft>
            </a:pPr>
            <a:r>
              <a:rPr lang="en-US" sz="2400" dirty="0">
                <a:gradFill>
                  <a:gsLst>
                    <a:gs pos="2917">
                      <a:schemeClr val="tx1"/>
                    </a:gs>
                    <a:gs pos="30000">
                      <a:schemeClr val="tx1"/>
                    </a:gs>
                  </a:gsLst>
                  <a:lin ang="5400000" scaled="0"/>
                </a:gradFill>
              </a:rPr>
              <a:t>Deep Blue defeats Kasparov</a:t>
            </a:r>
            <a:endParaRPr lang="en-US" sz="2000" i="1" dirty="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a:t>2011</a:t>
            </a:r>
          </a:p>
          <a:p>
            <a:pPr>
              <a:lnSpc>
                <a:spcPct val="90000"/>
              </a:lnSpc>
              <a:spcAft>
                <a:spcPts val="600"/>
              </a:spcAft>
            </a:pPr>
            <a:r>
              <a:rPr lang="en-US" sz="2400" dirty="0">
                <a:gradFill>
                  <a:gsLst>
                    <a:gs pos="2917">
                      <a:schemeClr val="tx1"/>
                    </a:gs>
                    <a:gs pos="30000">
                      <a:schemeClr val="tx1"/>
                    </a:gs>
                  </a:gsLst>
                  <a:lin ang="5400000" scaled="0"/>
                </a:gradFill>
              </a:rPr>
              <a:t>Watson wins Jeopardy!</a:t>
            </a:r>
            <a:endParaRPr lang="en-US" sz="2000" i="1" dirty="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l="41223" t="4652" r="40964" b="50349"/>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Present</a:t>
            </a:r>
          </a:p>
          <a:p>
            <a:pPr algn="r">
              <a:lnSpc>
                <a:spcPct val="90000"/>
              </a:lnSpc>
              <a:spcAft>
                <a:spcPts val="600"/>
              </a:spcAft>
            </a:pPr>
            <a:r>
              <a:rPr lang="en-US" sz="2400" dirty="0">
                <a:gradFill>
                  <a:gsLst>
                    <a:gs pos="2917">
                      <a:schemeClr val="tx1"/>
                    </a:gs>
                    <a:gs pos="30000">
                      <a:schemeClr val="tx1"/>
                    </a:gs>
                  </a:gsLst>
                  <a:lin ang="5400000" scaled="0"/>
                </a:gradFill>
              </a:rPr>
              <a:t>Deep Learning,</a:t>
            </a:r>
          </a:p>
          <a:p>
            <a:pPr algn="r">
              <a:lnSpc>
                <a:spcPct val="90000"/>
              </a:lnSpc>
              <a:spcAft>
                <a:spcPts val="600"/>
              </a:spcAft>
            </a:pPr>
            <a:r>
              <a:rPr lang="en-US" sz="2400" dirty="0">
                <a:gradFill>
                  <a:gsLst>
                    <a:gs pos="2917">
                      <a:schemeClr val="tx1"/>
                    </a:gs>
                    <a:gs pos="30000">
                      <a:schemeClr val="tx1"/>
                    </a:gs>
                  </a:gsLst>
                  <a:lin ang="5400000" scaled="0"/>
                </a:gradFill>
              </a:rPr>
              <a:t>Big Data, AGI</a:t>
            </a:r>
          </a:p>
        </p:txBody>
      </p:sp>
    </p:spTree>
    <p:extLst>
      <p:ext uri="{BB962C8B-B14F-4D97-AF65-F5344CB8AC3E}">
        <p14:creationId xmlns:p14="http://schemas.microsoft.com/office/powerpoint/2010/main" val="319823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36" grpId="0"/>
      <p:bldP spid="42" grpId="0"/>
      <p:bldP spid="48" grpId="0"/>
      <p:bldP spid="53" grpId="0"/>
      <p:bldP spid="57" grpId="0"/>
      <p:bldP spid="62" grpId="0"/>
      <p:bldP spid="64" grpId="0"/>
      <p:bldP spid="70" grpId="0"/>
      <p:bldP spid="78" grpId="0"/>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1120"/>
            <a:ext cx="10972800" cy="1375761"/>
          </a:xfrm>
        </p:spPr>
        <p:txBody>
          <a:bodyPr/>
          <a:lstStyle/>
          <a:p>
            <a:r>
              <a:rPr lang="en-US" dirty="0"/>
              <a:t>Philosophical Questions Surrounding AI</a:t>
            </a:r>
          </a:p>
        </p:txBody>
      </p:sp>
    </p:spTree>
    <p:extLst>
      <p:ext uri="{BB962C8B-B14F-4D97-AF65-F5344CB8AC3E}">
        <p14:creationId xmlns:p14="http://schemas.microsoft.com/office/powerpoint/2010/main" val="33589605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Can a machine actually </a:t>
            </a:r>
            <a:r>
              <a:rPr lang="en-US" sz="6000" i="1" dirty="0"/>
              <a:t>understand</a:t>
            </a:r>
            <a:r>
              <a:rPr lang="en-US" sz="6000" dirty="0"/>
              <a:t> anything?</a:t>
            </a:r>
          </a:p>
        </p:txBody>
      </p:sp>
    </p:spTree>
    <p:extLst>
      <p:ext uri="{BB962C8B-B14F-4D97-AF65-F5344CB8AC3E}">
        <p14:creationId xmlns:p14="http://schemas.microsoft.com/office/powerpoint/2010/main" val="1776713561"/>
      </p:ext>
    </p:extLst>
  </p:cSld>
  <p:clrMapOvr>
    <a:masterClrMapping/>
  </p:clrMapOvr>
  <p:transition>
    <p:fade/>
  </p:transition>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13482</TotalTime>
  <Words>2858</Words>
  <Application>Microsoft Office PowerPoint</Application>
  <PresentationFormat>Widescreen</PresentationFormat>
  <Paragraphs>322</Paragraphs>
  <Slides>23</Slides>
  <Notes>20</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Microsoft YaHei</vt:lpstr>
      <vt:lpstr>Arial</vt:lpstr>
      <vt:lpstr>Arial Black</vt:lpstr>
      <vt:lpstr>Calibri</vt:lpstr>
      <vt:lpstr>Courier New</vt:lpstr>
      <vt:lpstr>Wingdings</vt:lpstr>
      <vt:lpstr>Hyland 2019</vt:lpstr>
      <vt:lpstr>Machine Learning</vt:lpstr>
      <vt:lpstr>Where have you seen robots (or other artificial intelligence) in books, movies, and television?</vt:lpstr>
      <vt:lpstr>PowerPoint Presentation</vt:lpstr>
      <vt:lpstr>PowerPoint Presentation</vt:lpstr>
      <vt:lpstr>PowerPoint Presentation</vt:lpstr>
      <vt:lpstr>The Turing Test – 1950</vt:lpstr>
      <vt:lpstr>PowerPoint Presentation</vt:lpstr>
      <vt:lpstr>Philosophical Questions Surrounding AI</vt:lpstr>
      <vt:lpstr>Philosophical questions surrounding AI</vt:lpstr>
      <vt:lpstr>Searle’s Chinese Room Thought Experiment</vt:lpstr>
      <vt:lpstr>Philosophical questions surrounding AI</vt:lpstr>
      <vt:lpstr>Philosophical questions surrounding AI</vt:lpstr>
      <vt:lpstr>Philosophical questions surrounding AI</vt:lpstr>
      <vt:lpstr>Do you know how artificial intelligence can be used in the real world?</vt:lpstr>
      <vt:lpstr>PowerPoint Presentation</vt:lpstr>
      <vt:lpstr>PowerPoint Presentation</vt:lpstr>
      <vt:lpstr>What Do machine learning algorithms do?</vt:lpstr>
      <vt:lpstr>How are machine learning models built?</vt:lpstr>
      <vt:lpstr>Should datasets be varied?</vt:lpstr>
      <vt:lpstr>Examples and Counter-Examples</vt:lpstr>
      <vt:lpstr>Approaches</vt:lpstr>
      <vt:lpstr>A Supervised Example: e-mail Spam Filter</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321</cp:revision>
  <dcterms:created xsi:type="dcterms:W3CDTF">2019-03-11T04:04:09Z</dcterms:created>
  <dcterms:modified xsi:type="dcterms:W3CDTF">2022-07-20T15:40:22Z</dcterms:modified>
</cp:coreProperties>
</file>